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444" r:id="rId6"/>
    <p:sldId id="331" r:id="rId7"/>
    <p:sldId id="337" r:id="rId8"/>
    <p:sldId id="408" r:id="rId9"/>
    <p:sldId id="409" r:id="rId10"/>
    <p:sldId id="338" r:id="rId11"/>
    <p:sldId id="340" r:id="rId12"/>
    <p:sldId id="341" r:id="rId13"/>
    <p:sldId id="342" r:id="rId14"/>
    <p:sldId id="343" r:id="rId15"/>
    <p:sldId id="344" r:id="rId16"/>
    <p:sldId id="363" r:id="rId17"/>
    <p:sldId id="364" r:id="rId18"/>
    <p:sldId id="365" r:id="rId19"/>
    <p:sldId id="410" r:id="rId20"/>
    <p:sldId id="411" r:id="rId21"/>
    <p:sldId id="412" r:id="rId22"/>
    <p:sldId id="366" r:id="rId23"/>
    <p:sldId id="414" r:id="rId24"/>
    <p:sldId id="413" r:id="rId25"/>
    <p:sldId id="415" r:id="rId26"/>
    <p:sldId id="416" r:id="rId27"/>
    <p:sldId id="367" r:id="rId28"/>
    <p:sldId id="368" r:id="rId29"/>
    <p:sldId id="417" r:id="rId30"/>
    <p:sldId id="418" r:id="rId31"/>
    <p:sldId id="419" r:id="rId32"/>
    <p:sldId id="316"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43" r:id="rId46"/>
    <p:sldId id="432" r:id="rId47"/>
    <p:sldId id="433" r:id="rId48"/>
    <p:sldId id="439" r:id="rId49"/>
    <p:sldId id="436" r:id="rId50"/>
    <p:sldId id="442" r:id="rId51"/>
    <p:sldId id="437" r:id="rId52"/>
    <p:sldId id="441" r:id="rId53"/>
    <p:sldId id="312"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 userDrawn="1">
          <p15:clr>
            <a:srgbClr val="A4A3A4"/>
          </p15:clr>
        </p15:guide>
        <p15:guide id="2" orient="horz" pos="2205"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553D"/>
    <a:srgbClr val="C0A2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8" d="100"/>
          <a:sy n="98" d="100"/>
        </p:scale>
        <p:origin x="110" y="158"/>
      </p:cViewPr>
      <p:guideLst>
        <p:guide pos="302"/>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197965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98557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57199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95274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AB916E-0291-4359-8EF2-F680C2F10370}"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152253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8AB916E-0291-4359-8EF2-F680C2F10370}"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405128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8AB916E-0291-4359-8EF2-F680C2F10370}" type="datetimeFigureOut">
              <a:rPr lang="en-IN" smtClean="0"/>
              <a:t>27-08-2024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80210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8AB916E-0291-4359-8EF2-F680C2F10370}" type="datetimeFigureOut">
              <a:rPr lang="en-IN" smtClean="0"/>
              <a:t>27-08-2024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30672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AB916E-0291-4359-8EF2-F680C2F10370}" type="datetimeFigureOut">
              <a:rPr lang="en-IN" smtClean="0"/>
              <a:t>27-08-2024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39906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AB916E-0291-4359-8EF2-F680C2F10370}"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28341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AB916E-0291-4359-8EF2-F680C2F10370}"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46348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B916E-0291-4359-8EF2-F680C2F10370}" type="datetimeFigureOut">
              <a:rPr lang="en-IN" smtClean="0"/>
              <a:t>27-08-2024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29618-5129-44D6-BDB6-DC0BF1DCA335}" type="slidenum">
              <a:rPr lang="en-IN" smtClean="0"/>
              <a:t>‹#›</a:t>
            </a:fld>
            <a:endParaRPr lang="en-IN"/>
          </a:p>
        </p:txBody>
      </p:sp>
    </p:spTree>
    <p:extLst>
      <p:ext uri="{BB962C8B-B14F-4D97-AF65-F5344CB8AC3E}">
        <p14:creationId xmlns:p14="http://schemas.microsoft.com/office/powerpoint/2010/main" val="1024583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p1-tsMs5IVn5P5MLk6yrA4sDDRNlAYxU/view?usp=sharin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drive.google.com/drive/folders/1fl4sVyQBWP0lBCkVJNeRTlXzi_4o1FjX?usp=drive_link" TargetMode="External"/><Relationship Id="rId2" Type="http://schemas.openxmlformats.org/officeDocument/2006/relationships/hyperlink" Target="mailto:vikramkanta27@gmail.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8A0683-915D-3829-81FA-B25700A21E9A}"/>
              </a:ext>
            </a:extLst>
          </p:cNvPr>
          <p:cNvSpPr txBox="1"/>
          <p:nvPr/>
        </p:nvSpPr>
        <p:spPr>
          <a:xfrm>
            <a:off x="2686493" y="2199381"/>
            <a:ext cx="6819013" cy="1446550"/>
          </a:xfrm>
          <a:prstGeom prst="rect">
            <a:avLst/>
          </a:prstGeom>
          <a:noFill/>
        </p:spPr>
        <p:txBody>
          <a:bodyPr wrap="square" rtlCol="0">
            <a:spAutoFit/>
          </a:bodyPr>
          <a:lstStyle/>
          <a:p>
            <a:pPr algn="ctr"/>
            <a:r>
              <a:rPr lang="en-IN" sz="8800" b="1" dirty="0">
                <a:latin typeface="Arial Rounded MT Bold" panose="020F0704030504030204" pitchFamily="34" charset="0"/>
              </a:rPr>
              <a:t>Bank Loan</a:t>
            </a:r>
          </a:p>
        </p:txBody>
      </p:sp>
      <p:sp>
        <p:nvSpPr>
          <p:cNvPr id="9" name="TextBox 8">
            <a:extLst>
              <a:ext uri="{FF2B5EF4-FFF2-40B4-BE49-F238E27FC236}">
                <a16:creationId xmlns:a16="http://schemas.microsoft.com/office/drawing/2014/main" id="{7FFB9F85-FEDF-E0F9-89C1-923CF0E06EF9}"/>
              </a:ext>
            </a:extLst>
          </p:cNvPr>
          <p:cNvSpPr txBox="1"/>
          <p:nvPr/>
        </p:nvSpPr>
        <p:spPr>
          <a:xfrm>
            <a:off x="3551418" y="4396156"/>
            <a:ext cx="5089161" cy="1523494"/>
          </a:xfrm>
          <a:prstGeom prst="rect">
            <a:avLst/>
          </a:prstGeom>
          <a:noFill/>
        </p:spPr>
        <p:txBody>
          <a:bodyPr wrap="square" rtlCol="0">
            <a:spAutoFit/>
          </a:bodyPr>
          <a:lstStyle/>
          <a:p>
            <a:pPr algn="ctr"/>
            <a:r>
              <a:rPr lang="en-IN" sz="2000" b="1" dirty="0">
                <a:latin typeface="Arial Rounded MT Bold" panose="020F0704030504030204" pitchFamily="34" charset="0"/>
              </a:rPr>
              <a:t>A Case Study</a:t>
            </a:r>
          </a:p>
          <a:p>
            <a:pPr algn="ctr"/>
            <a:endParaRPr lang="en-IN" sz="900" b="1" dirty="0">
              <a:latin typeface="Arial Rounded MT Bold" panose="020F0704030504030204" pitchFamily="34" charset="0"/>
            </a:endParaRPr>
          </a:p>
          <a:p>
            <a:pPr algn="ctr"/>
            <a:r>
              <a:rPr lang="en-IN" sz="900" b="1" dirty="0">
                <a:latin typeface="Arial Rounded MT Bold" panose="020F0704030504030204" pitchFamily="34" charset="0"/>
              </a:rPr>
              <a:t>By</a:t>
            </a:r>
          </a:p>
          <a:p>
            <a:pPr algn="ctr"/>
            <a:endParaRPr lang="en-IN" sz="900" b="1" dirty="0">
              <a:latin typeface="Arial Rounded MT Bold" panose="020F0704030504030204" pitchFamily="34" charset="0"/>
            </a:endParaRPr>
          </a:p>
          <a:p>
            <a:pPr algn="ctr"/>
            <a:r>
              <a:rPr lang="en-IN" sz="2800" b="1" dirty="0">
                <a:latin typeface="Arial Rounded MT Bold" panose="020F0704030504030204" pitchFamily="34" charset="0"/>
              </a:rPr>
              <a:t>VIKRAM RAJU K</a:t>
            </a: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205186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Arial Rounded MT Bold" panose="020F0704030504030204" pitchFamily="34" charset="0"/>
            </a:endParaRPr>
          </a:p>
        </p:txBody>
      </p:sp>
      <p:sp>
        <p:nvSpPr>
          <p:cNvPr id="4" name="TextBox 3"/>
          <p:cNvSpPr txBox="1"/>
          <p:nvPr/>
        </p:nvSpPr>
        <p:spPr>
          <a:xfrm>
            <a:off x="399142" y="1192292"/>
            <a:ext cx="2809808" cy="338554"/>
          </a:xfrm>
          <a:prstGeom prst="rect">
            <a:avLst/>
          </a:prstGeom>
          <a:noFill/>
        </p:spPr>
        <p:txBody>
          <a:bodyPr wrap="none" rtlCol="0">
            <a:spAutoFit/>
          </a:bodyPr>
          <a:lstStyle/>
          <a:p>
            <a:r>
              <a:rPr lang="en-US" sz="1600" b="1">
                <a:latin typeface="Arial Rounded MT Bold" panose="020F0704030504030204" pitchFamily="34" charset="0"/>
              </a:rPr>
              <a:t>4.</a:t>
            </a:r>
            <a:r>
              <a:rPr lang="en-US" sz="1600">
                <a:latin typeface="Arial Rounded MT Bold" panose="020F0704030504030204" pitchFamily="34" charset="0"/>
              </a:rPr>
              <a:t> Dealing with Null Values</a:t>
            </a:r>
          </a:p>
        </p:txBody>
      </p:sp>
      <p:sp>
        <p:nvSpPr>
          <p:cNvPr id="7" name="TextBox 6"/>
          <p:cNvSpPr txBox="1"/>
          <p:nvPr/>
        </p:nvSpPr>
        <p:spPr>
          <a:xfrm>
            <a:off x="384627" y="1599698"/>
            <a:ext cx="5711373" cy="58477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Dropping all the columns where number of null values is greater than 40%</a:t>
            </a:r>
          </a:p>
        </p:txBody>
      </p:sp>
      <p:pic>
        <p:nvPicPr>
          <p:cNvPr id="3" name="Picture 2"/>
          <p:cNvPicPr>
            <a:picLocks noChangeAspect="1"/>
          </p:cNvPicPr>
          <p:nvPr/>
        </p:nvPicPr>
        <p:blipFill>
          <a:blip r:embed="rId2"/>
          <a:stretch>
            <a:fillRect/>
          </a:stretch>
        </p:blipFill>
        <p:spPr>
          <a:xfrm>
            <a:off x="479425" y="2284103"/>
            <a:ext cx="5616575" cy="412983"/>
          </a:xfrm>
          <a:prstGeom prst="rect">
            <a:avLst/>
          </a:prstGeom>
          <a:ln>
            <a:solidFill>
              <a:schemeClr val="tx1"/>
            </a:solidFill>
          </a:ln>
        </p:spPr>
      </p:pic>
      <p:sp>
        <p:nvSpPr>
          <p:cNvPr id="10" name="TextBox 9"/>
          <p:cNvSpPr txBox="1"/>
          <p:nvPr/>
        </p:nvSpPr>
        <p:spPr>
          <a:xfrm>
            <a:off x="399142" y="2767540"/>
            <a:ext cx="4674165" cy="338554"/>
          </a:xfrm>
          <a:prstGeom prst="rect">
            <a:avLst/>
          </a:prstGeom>
          <a:noFill/>
        </p:spPr>
        <p:txBody>
          <a:bodyPr wrap="none" rtlCol="0">
            <a:spAutoFit/>
          </a:bodyPr>
          <a:lstStyle/>
          <a:p>
            <a:pPr marL="285750" indent="-285750">
              <a:buFont typeface="Arial" panose="020B0604020202020204" pitchFamily="34" charset="0"/>
              <a:buChar char="•"/>
            </a:pPr>
            <a:r>
              <a:rPr lang="en-US" sz="1600">
                <a:latin typeface="Arial Rounded MT Bold" panose="020F0704030504030204" pitchFamily="34" charset="0"/>
              </a:rPr>
              <a:t>Also dropping all the unimportant columns</a:t>
            </a:r>
          </a:p>
        </p:txBody>
      </p:sp>
      <p:pic>
        <p:nvPicPr>
          <p:cNvPr id="8" name="Picture 7"/>
          <p:cNvPicPr>
            <a:picLocks noChangeAspect="1"/>
          </p:cNvPicPr>
          <p:nvPr/>
        </p:nvPicPr>
        <p:blipFill>
          <a:blip r:embed="rId3"/>
          <a:stretch>
            <a:fillRect/>
          </a:stretch>
        </p:blipFill>
        <p:spPr>
          <a:xfrm>
            <a:off x="497013" y="3150042"/>
            <a:ext cx="8398793" cy="339352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9130940" y="1561624"/>
            <a:ext cx="2552700" cy="5010150"/>
          </a:xfrm>
          <a:prstGeom prst="rect">
            <a:avLst/>
          </a:prstGeom>
          <a:ln>
            <a:solidFill>
              <a:schemeClr val="tx1"/>
            </a:solidFill>
          </a:ln>
        </p:spPr>
      </p:pic>
      <p:sp>
        <p:nvSpPr>
          <p:cNvPr id="11" name="TextBox 10"/>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266030645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7" y="1192292"/>
            <a:ext cx="5711373" cy="584775"/>
          </a:xfrm>
          <a:prstGeom prst="rect">
            <a:avLst/>
          </a:prstGeom>
          <a:noFill/>
        </p:spPr>
        <p:txBody>
          <a:bodyPr wrap="square" rtlCol="0">
            <a:spAutoFit/>
          </a:bodyPr>
          <a:lstStyle/>
          <a:p>
            <a:r>
              <a:rPr lang="en-US" sz="1600" b="1">
                <a:latin typeface="Arial Rounded MT Bold" panose="020F0704030504030204" pitchFamily="34" charset="0"/>
              </a:rPr>
              <a:t>5.</a:t>
            </a:r>
            <a:r>
              <a:rPr lang="en-US" sz="1600">
                <a:latin typeface="Arial Rounded MT Bold" panose="020F0704030504030204" pitchFamily="34" charset="0"/>
              </a:rPr>
              <a:t> Dealing with Null values in </a:t>
            </a:r>
            <a:r>
              <a:rPr lang="en-IN" sz="1600" b="1">
                <a:latin typeface="Arial Rounded MT Bold" panose="020F0704030504030204" pitchFamily="34" charset="0"/>
              </a:rPr>
              <a:t>OCCUPATION_TYPE</a:t>
            </a:r>
            <a:r>
              <a:rPr lang="en-US" sz="1600" b="1">
                <a:latin typeface="Arial Rounded MT Bold" panose="020F0704030504030204" pitchFamily="34" charset="0"/>
              </a:rPr>
              <a:t> </a:t>
            </a:r>
            <a:r>
              <a:rPr lang="en-US" sz="1600">
                <a:latin typeface="Arial Rounded MT Bold" panose="020F0704030504030204" pitchFamily="34" charset="0"/>
              </a:rPr>
              <a:t>column</a:t>
            </a:r>
          </a:p>
        </p:txBody>
      </p:sp>
      <p:sp>
        <p:nvSpPr>
          <p:cNvPr id="7" name="TextBox 6"/>
          <p:cNvSpPr txBox="1"/>
          <p:nvPr/>
        </p:nvSpPr>
        <p:spPr>
          <a:xfrm>
            <a:off x="384627" y="1599698"/>
            <a:ext cx="11371944" cy="58477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will replace null values of </a:t>
            </a:r>
            <a:r>
              <a:rPr lang="en-US" sz="1600" b="1">
                <a:latin typeface="Arial Rounded MT Bold" panose="020F0704030504030204" pitchFamily="34" charset="0"/>
              </a:rPr>
              <a:t>OCCUPATION_TYPE</a:t>
            </a:r>
            <a:r>
              <a:rPr lang="en-US" sz="1600">
                <a:latin typeface="Arial Rounded MT Bold" panose="020F0704030504030204" pitchFamily="34" charset="0"/>
              </a:rPr>
              <a:t> column with values which have the maximum count of the value of  </a:t>
            </a:r>
            <a:r>
              <a:rPr lang="en-IN" sz="1600" b="1">
                <a:latin typeface="Arial Rounded MT Bold" panose="020F0704030504030204" pitchFamily="34" charset="0"/>
              </a:rPr>
              <a:t>NAME_INCOME_TYPE</a:t>
            </a:r>
            <a:r>
              <a:rPr lang="en-US" sz="1600">
                <a:latin typeface="Arial Rounded MT Bold" panose="020F0704030504030204" pitchFamily="34" charset="0"/>
              </a:rPr>
              <a:t> and </a:t>
            </a:r>
            <a:r>
              <a:rPr lang="en-IN" sz="1600" b="1">
                <a:latin typeface="Arial Rounded MT Bold" panose="020F0704030504030204" pitchFamily="34" charset="0"/>
              </a:rPr>
              <a:t>NAME_EDUCATION_TYPE</a:t>
            </a:r>
            <a:r>
              <a:rPr lang="en-IN" sz="1600">
                <a:latin typeface="Arial Rounded MT Bold" panose="020F0704030504030204" pitchFamily="34" charset="0"/>
              </a:rPr>
              <a:t> of the corresponding null value</a:t>
            </a:r>
          </a:p>
        </p:txBody>
      </p:sp>
      <p:pic>
        <p:nvPicPr>
          <p:cNvPr id="2" name="Picture 1"/>
          <p:cNvPicPr>
            <a:picLocks noChangeAspect="1"/>
          </p:cNvPicPr>
          <p:nvPr/>
        </p:nvPicPr>
        <p:blipFill>
          <a:blip r:embed="rId2"/>
          <a:stretch>
            <a:fillRect/>
          </a:stretch>
        </p:blipFill>
        <p:spPr>
          <a:xfrm>
            <a:off x="498475" y="2246029"/>
            <a:ext cx="9194165" cy="42185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01559" y="2699110"/>
            <a:ext cx="9191081" cy="1345878"/>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01557" y="4080858"/>
            <a:ext cx="9191083" cy="2428538"/>
          </a:xfrm>
          <a:prstGeom prst="rect">
            <a:avLst/>
          </a:prstGeom>
          <a:ln>
            <a:solidFill>
              <a:schemeClr val="tx1"/>
            </a:solidFill>
          </a:ln>
        </p:spPr>
      </p:pic>
      <p:sp>
        <p:nvSpPr>
          <p:cNvPr id="10" name="TextBox 9"/>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391169064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79425" y="1328738"/>
            <a:ext cx="9213215" cy="2373574"/>
          </a:xfrm>
          <a:prstGeom prst="rect">
            <a:avLst/>
          </a:prstGeom>
          <a:ln>
            <a:solidFill>
              <a:schemeClr val="tx1"/>
            </a:solidFill>
          </a:ln>
        </p:spPr>
      </p:pic>
      <p:sp>
        <p:nvSpPr>
          <p:cNvPr id="9" name="TextBox 8"/>
          <p:cNvSpPr txBox="1"/>
          <p:nvPr/>
        </p:nvSpPr>
        <p:spPr>
          <a:xfrm>
            <a:off x="394788" y="3833948"/>
            <a:ext cx="11371944" cy="58477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find that there are still null value in </a:t>
            </a:r>
            <a:r>
              <a:rPr lang="en-US" sz="1600" b="1">
                <a:latin typeface="Arial Rounded MT Bold" panose="020F0704030504030204" pitchFamily="34" charset="0"/>
              </a:rPr>
              <a:t>OCCUPATION_TYPE</a:t>
            </a:r>
            <a:r>
              <a:rPr lang="en-US" sz="1600">
                <a:latin typeface="Arial Rounded MT Bold" panose="020F0704030504030204" pitchFamily="34" charset="0"/>
              </a:rPr>
              <a:t> column after above step. We replaced such null values with </a:t>
            </a:r>
            <a:r>
              <a:rPr lang="en-US" sz="1600" b="1">
                <a:latin typeface="Arial Rounded MT Bold" panose="020F0704030504030204" pitchFamily="34" charset="0"/>
              </a:rPr>
              <a:t>Laborers</a:t>
            </a:r>
            <a:r>
              <a:rPr lang="en-US" sz="1600">
                <a:latin typeface="Arial Rounded MT Bold" panose="020F0704030504030204" pitchFamily="34" charset="0"/>
              </a:rPr>
              <a:t> which is the most common Occupation type.</a:t>
            </a:r>
            <a:endParaRPr lang="en-IN" sz="1600">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479425" y="4494335"/>
            <a:ext cx="9213215" cy="2047875"/>
          </a:xfrm>
          <a:prstGeom prst="rect">
            <a:avLst/>
          </a:prstGeom>
          <a:ln>
            <a:solidFill>
              <a:schemeClr val="tx1"/>
            </a:solidFill>
          </a:ln>
        </p:spPr>
      </p:pic>
      <p:sp>
        <p:nvSpPr>
          <p:cNvPr id="8" name="TextBox 7"/>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10" name="Straight Connector 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363543122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99142" y="1192292"/>
            <a:ext cx="7377166" cy="338554"/>
          </a:xfrm>
          <a:prstGeom prst="rect">
            <a:avLst/>
          </a:prstGeom>
          <a:noFill/>
        </p:spPr>
        <p:txBody>
          <a:bodyPr wrap="square" rtlCol="0">
            <a:spAutoFit/>
          </a:bodyPr>
          <a:lstStyle/>
          <a:p>
            <a:r>
              <a:rPr lang="en-US" sz="1600" b="1" dirty="0">
                <a:latin typeface="Arial Rounded MT Bold" panose="020F0704030504030204" pitchFamily="34" charset="0"/>
              </a:rPr>
              <a:t>6.</a:t>
            </a:r>
            <a:r>
              <a:rPr lang="en-US" sz="1600" dirty="0">
                <a:latin typeface="Arial Rounded MT Bold" panose="020F0704030504030204" pitchFamily="34" charset="0"/>
              </a:rPr>
              <a:t> Dealing with Null values in </a:t>
            </a:r>
            <a:r>
              <a:rPr lang="en-IN" sz="1600" b="1" dirty="0">
                <a:latin typeface="Arial Rounded MT Bold" panose="020F0704030504030204" pitchFamily="34" charset="0"/>
              </a:rPr>
              <a:t>NAME_TYPE_SUITE </a:t>
            </a:r>
            <a:r>
              <a:rPr lang="en-US" sz="1600" dirty="0">
                <a:latin typeface="Arial Rounded MT Bold" panose="020F0704030504030204" pitchFamily="34" charset="0"/>
              </a:rPr>
              <a:t>column</a:t>
            </a:r>
          </a:p>
        </p:txBody>
      </p:sp>
      <p:sp>
        <p:nvSpPr>
          <p:cNvPr id="7" name="TextBox 6"/>
          <p:cNvSpPr txBox="1"/>
          <p:nvPr/>
        </p:nvSpPr>
        <p:spPr>
          <a:xfrm>
            <a:off x="384627" y="1599698"/>
            <a:ext cx="11371944" cy="58477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will replace null values of </a:t>
            </a:r>
            <a:r>
              <a:rPr lang="en-IN" sz="1600" b="1">
                <a:latin typeface="Arial Rounded MT Bold" panose="020F0704030504030204" pitchFamily="34" charset="0"/>
              </a:rPr>
              <a:t>NAME_TYPE_SUITE</a:t>
            </a:r>
            <a:r>
              <a:rPr lang="en-US" sz="1600">
                <a:latin typeface="Arial Rounded MT Bold" panose="020F0704030504030204" pitchFamily="34" charset="0"/>
              </a:rPr>
              <a:t> column with values which have the maximum count of the value of  </a:t>
            </a:r>
            <a:r>
              <a:rPr lang="en-IN" sz="1600" b="1">
                <a:latin typeface="Arial Rounded MT Bold" panose="020F0704030504030204" pitchFamily="34" charset="0"/>
              </a:rPr>
              <a:t>NAME_INCOME_TYPE</a:t>
            </a:r>
            <a:r>
              <a:rPr lang="en-US" sz="1600">
                <a:latin typeface="Arial Rounded MT Bold" panose="020F0704030504030204" pitchFamily="34" charset="0"/>
              </a:rPr>
              <a:t> and </a:t>
            </a:r>
            <a:r>
              <a:rPr lang="en-IN" sz="1600" b="1">
                <a:latin typeface="Arial Rounded MT Bold" panose="020F0704030504030204" pitchFamily="34" charset="0"/>
              </a:rPr>
              <a:t>NAME_FAMILY_STATUS </a:t>
            </a:r>
            <a:r>
              <a:rPr lang="en-IN" sz="1600">
                <a:latin typeface="Arial Rounded MT Bold" panose="020F0704030504030204" pitchFamily="34" charset="0"/>
              </a:rPr>
              <a:t>of the corresponding null value</a:t>
            </a:r>
          </a:p>
        </p:txBody>
      </p:sp>
      <p:pic>
        <p:nvPicPr>
          <p:cNvPr id="3" name="Picture 2"/>
          <p:cNvPicPr>
            <a:picLocks noChangeAspect="1"/>
          </p:cNvPicPr>
          <p:nvPr/>
        </p:nvPicPr>
        <p:blipFill rotWithShape="1">
          <a:blip r:embed="rId2"/>
          <a:srcRect b="27150"/>
          <a:stretch/>
        </p:blipFill>
        <p:spPr>
          <a:xfrm>
            <a:off x="479425" y="2284103"/>
            <a:ext cx="10963275" cy="3164197"/>
          </a:xfrm>
          <a:prstGeom prst="rect">
            <a:avLst/>
          </a:prstGeom>
          <a:ln>
            <a:solidFill>
              <a:schemeClr val="tx1"/>
            </a:solidFill>
          </a:ln>
        </p:spPr>
      </p:pic>
      <p:sp>
        <p:nvSpPr>
          <p:cNvPr id="9" name="TextBox 8"/>
          <p:cNvSpPr txBox="1"/>
          <p:nvPr/>
        </p:nvSpPr>
        <p:spPr>
          <a:xfrm>
            <a:off x="384627" y="5458684"/>
            <a:ext cx="11371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Rounded MT Bold" panose="020F0704030504030204" pitchFamily="34" charset="0"/>
              </a:rPr>
              <a:t>For all the column values of </a:t>
            </a:r>
            <a:r>
              <a:rPr lang="en-IN" sz="1400" b="1" dirty="0">
                <a:latin typeface="Arial Rounded MT Bold" panose="020F0704030504030204" pitchFamily="34" charset="0"/>
              </a:rPr>
              <a:t>NAME_INCOME_TYPE</a:t>
            </a:r>
            <a:r>
              <a:rPr lang="en-US" sz="1400" dirty="0">
                <a:latin typeface="Arial Rounded MT Bold" panose="020F0704030504030204" pitchFamily="34" charset="0"/>
              </a:rPr>
              <a:t> and </a:t>
            </a:r>
            <a:r>
              <a:rPr lang="en-IN" sz="1400" b="1" dirty="0">
                <a:latin typeface="Arial Rounded MT Bold" panose="020F0704030504030204" pitchFamily="34" charset="0"/>
              </a:rPr>
              <a:t>NAME_FAMILY_STATUS, </a:t>
            </a:r>
            <a:r>
              <a:rPr lang="en-IN" sz="1400" dirty="0">
                <a:latin typeface="Arial Rounded MT Bold" panose="020F0704030504030204" pitchFamily="34" charset="0"/>
              </a:rPr>
              <a:t>the most common column value of </a:t>
            </a:r>
            <a:r>
              <a:rPr lang="en-IN" sz="1400" b="1" dirty="0">
                <a:latin typeface="Arial Rounded MT Bold" panose="020F0704030504030204" pitchFamily="34" charset="0"/>
              </a:rPr>
              <a:t>NAME_TYPE_SUITE</a:t>
            </a:r>
            <a:r>
              <a:rPr lang="en-IN" sz="1400" dirty="0">
                <a:latin typeface="Arial Rounded MT Bold" panose="020F0704030504030204" pitchFamily="34" charset="0"/>
              </a:rPr>
              <a:t> is </a:t>
            </a:r>
            <a:r>
              <a:rPr lang="en-IN" sz="1400" b="1" dirty="0">
                <a:latin typeface="Arial Rounded MT Bold" panose="020F0704030504030204" pitchFamily="34" charset="0"/>
              </a:rPr>
              <a:t>Unaccompanied</a:t>
            </a:r>
            <a:r>
              <a:rPr lang="en-IN" sz="1400" dirty="0">
                <a:latin typeface="Arial Rounded MT Bold" panose="020F0704030504030204" pitchFamily="34" charset="0"/>
              </a:rPr>
              <a:t>. So replacing all null values of </a:t>
            </a:r>
            <a:r>
              <a:rPr lang="en-IN" sz="1400" b="1" dirty="0">
                <a:latin typeface="Arial Rounded MT Bold" panose="020F0704030504030204" pitchFamily="34" charset="0"/>
              </a:rPr>
              <a:t>NAME_TYPE_SUITE</a:t>
            </a:r>
            <a:r>
              <a:rPr lang="en-IN" sz="1400" dirty="0">
                <a:latin typeface="Arial Rounded MT Bold" panose="020F0704030504030204" pitchFamily="34" charset="0"/>
              </a:rPr>
              <a:t> with </a:t>
            </a:r>
            <a:r>
              <a:rPr lang="en-IN" sz="1400" b="1" dirty="0">
                <a:latin typeface="Arial Rounded MT Bold" panose="020F0704030504030204" pitchFamily="34" charset="0"/>
              </a:rPr>
              <a:t>Unaccompanied</a:t>
            </a:r>
          </a:p>
        </p:txBody>
      </p:sp>
      <p:pic>
        <p:nvPicPr>
          <p:cNvPr id="10" name="Picture 9"/>
          <p:cNvPicPr>
            <a:picLocks noChangeAspect="1"/>
          </p:cNvPicPr>
          <p:nvPr/>
        </p:nvPicPr>
        <p:blipFill>
          <a:blip r:embed="rId3"/>
          <a:stretch>
            <a:fillRect/>
          </a:stretch>
        </p:blipFill>
        <p:spPr>
          <a:xfrm>
            <a:off x="479424" y="6099572"/>
            <a:ext cx="5616575" cy="514853"/>
          </a:xfrm>
          <a:prstGeom prst="rect">
            <a:avLst/>
          </a:prstGeom>
          <a:ln>
            <a:solidFill>
              <a:schemeClr val="tx1"/>
            </a:solidFill>
          </a:ln>
        </p:spPr>
      </p:pic>
      <p:sp>
        <p:nvSpPr>
          <p:cNvPr id="11" name="TextBox 10"/>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102136154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Arial Rounded MT Bold" panose="020F0704030504030204" pitchFamily="34" charset="0"/>
            </a:endParaRPr>
          </a:p>
        </p:txBody>
      </p:sp>
      <p:sp>
        <p:nvSpPr>
          <p:cNvPr id="17" name="TextBox 16"/>
          <p:cNvSpPr txBox="1"/>
          <p:nvPr/>
        </p:nvSpPr>
        <p:spPr>
          <a:xfrm>
            <a:off x="394786" y="1137142"/>
            <a:ext cx="6584351" cy="338554"/>
          </a:xfrm>
          <a:prstGeom prst="rect">
            <a:avLst/>
          </a:prstGeom>
          <a:noFill/>
        </p:spPr>
        <p:txBody>
          <a:bodyPr wrap="square" rtlCol="0">
            <a:spAutoFit/>
          </a:bodyPr>
          <a:lstStyle/>
          <a:p>
            <a:r>
              <a:rPr lang="en-US" sz="1600" b="1" dirty="0">
                <a:latin typeface="Arial Rounded MT Bold" panose="020F0704030504030204" pitchFamily="34" charset="0"/>
              </a:rPr>
              <a:t>7.</a:t>
            </a:r>
            <a:r>
              <a:rPr lang="en-US" sz="1600" dirty="0">
                <a:latin typeface="Arial Rounded MT Bold" panose="020F0704030504030204" pitchFamily="34" charset="0"/>
              </a:rPr>
              <a:t> Dealing with Null values in </a:t>
            </a:r>
            <a:r>
              <a:rPr lang="en-IN" sz="1600" b="1" dirty="0">
                <a:latin typeface="Arial Rounded MT Bold" panose="020F0704030504030204" pitchFamily="34" charset="0"/>
              </a:rPr>
              <a:t>AMT_GOODS_PRICE </a:t>
            </a:r>
            <a:r>
              <a:rPr lang="en-US" sz="1600" dirty="0">
                <a:latin typeface="Arial Rounded MT Bold" panose="020F0704030504030204" pitchFamily="34" charset="0"/>
              </a:rPr>
              <a:t>column</a:t>
            </a:r>
          </a:p>
        </p:txBody>
      </p:sp>
      <p:sp>
        <p:nvSpPr>
          <p:cNvPr id="18" name="TextBox 17"/>
          <p:cNvSpPr txBox="1"/>
          <p:nvPr/>
        </p:nvSpPr>
        <p:spPr>
          <a:xfrm>
            <a:off x="380272" y="1544548"/>
            <a:ext cx="1137194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Rounded MT Bold" panose="020F0704030504030204" pitchFamily="34" charset="0"/>
              </a:rPr>
              <a:t>We will replace null values of </a:t>
            </a:r>
            <a:r>
              <a:rPr lang="en-IN" sz="1400" b="1" dirty="0">
                <a:latin typeface="Arial Rounded MT Bold" panose="020F0704030504030204" pitchFamily="34" charset="0"/>
              </a:rPr>
              <a:t>AMT_GOODS_PRICE</a:t>
            </a:r>
            <a:r>
              <a:rPr lang="en-US" sz="1400" dirty="0">
                <a:latin typeface="Arial Rounded MT Bold" panose="020F0704030504030204" pitchFamily="34" charset="0"/>
              </a:rPr>
              <a:t> with the corresponding row value of </a:t>
            </a:r>
            <a:r>
              <a:rPr lang="en-US" sz="1400" b="1" dirty="0">
                <a:latin typeface="Arial Rounded MT Bold" panose="020F0704030504030204" pitchFamily="34" charset="0"/>
              </a:rPr>
              <a:t>AMT_CREDIT</a:t>
            </a:r>
            <a:r>
              <a:rPr lang="en-US" sz="1400" dirty="0">
                <a:latin typeface="Arial Rounded MT Bold" panose="020F0704030504030204" pitchFamily="34" charset="0"/>
              </a:rPr>
              <a:t> column</a:t>
            </a:r>
            <a:endParaRPr lang="en-IN" sz="1400" dirty="0">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79424" y="1879384"/>
            <a:ext cx="5616576" cy="476558"/>
          </a:xfrm>
          <a:prstGeom prst="rect">
            <a:avLst/>
          </a:prstGeom>
          <a:ln>
            <a:solidFill>
              <a:schemeClr val="tx1"/>
            </a:solidFill>
          </a:ln>
        </p:spPr>
      </p:pic>
      <p:sp>
        <p:nvSpPr>
          <p:cNvPr id="19" name="TextBox 18"/>
          <p:cNvSpPr txBox="1"/>
          <p:nvPr/>
        </p:nvSpPr>
        <p:spPr>
          <a:xfrm>
            <a:off x="390432" y="2379788"/>
            <a:ext cx="5696858" cy="307777"/>
          </a:xfrm>
          <a:prstGeom prst="rect">
            <a:avLst/>
          </a:prstGeom>
          <a:noFill/>
        </p:spPr>
        <p:txBody>
          <a:bodyPr wrap="square" rtlCol="0">
            <a:spAutoFit/>
          </a:bodyPr>
          <a:lstStyle/>
          <a:p>
            <a:r>
              <a:rPr lang="en-US" sz="1400" b="1">
                <a:latin typeface="Arial Rounded MT Bold" panose="020F0704030504030204" pitchFamily="34" charset="0"/>
              </a:rPr>
              <a:t>8.</a:t>
            </a:r>
            <a:r>
              <a:rPr lang="en-US" sz="1400">
                <a:latin typeface="Arial Rounded MT Bold" panose="020F0704030504030204" pitchFamily="34" charset="0"/>
              </a:rPr>
              <a:t> Dealing with Null values in </a:t>
            </a:r>
            <a:r>
              <a:rPr lang="en-IN" sz="1400" b="1">
                <a:latin typeface="Arial Rounded MT Bold" panose="020F0704030504030204" pitchFamily="34" charset="0"/>
              </a:rPr>
              <a:t>AMT_ANNUITY</a:t>
            </a:r>
            <a:r>
              <a:rPr lang="en-IN" sz="1400">
                <a:latin typeface="Arial Rounded MT Bold" panose="020F0704030504030204" pitchFamily="34" charset="0"/>
              </a:rPr>
              <a:t> </a:t>
            </a:r>
            <a:r>
              <a:rPr lang="en-US" sz="1400">
                <a:latin typeface="Arial Rounded MT Bold" panose="020F0704030504030204" pitchFamily="34" charset="0"/>
              </a:rPr>
              <a:t>column</a:t>
            </a:r>
          </a:p>
        </p:txBody>
      </p:sp>
      <p:sp>
        <p:nvSpPr>
          <p:cNvPr id="20" name="TextBox 19"/>
          <p:cNvSpPr txBox="1"/>
          <p:nvPr/>
        </p:nvSpPr>
        <p:spPr>
          <a:xfrm>
            <a:off x="375917" y="2787194"/>
            <a:ext cx="11371944"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We will replace null values of </a:t>
            </a:r>
            <a:r>
              <a:rPr lang="en-IN" sz="1400" b="1">
                <a:latin typeface="Arial Rounded MT Bold" panose="020F0704030504030204" pitchFamily="34" charset="0"/>
              </a:rPr>
              <a:t>AMT_ANNUITY</a:t>
            </a:r>
            <a:r>
              <a:rPr lang="en-US" sz="1400">
                <a:latin typeface="Arial Rounded MT Bold" panose="020F0704030504030204" pitchFamily="34" charset="0"/>
              </a:rPr>
              <a:t> with the median value of </a:t>
            </a:r>
            <a:r>
              <a:rPr lang="en-US" sz="1400" b="1">
                <a:latin typeface="Arial Rounded MT Bold" panose="020F0704030504030204" pitchFamily="34" charset="0"/>
              </a:rPr>
              <a:t>AMT_ANNUITY</a:t>
            </a:r>
            <a:r>
              <a:rPr lang="en-US" sz="1400">
                <a:latin typeface="Arial Rounded MT Bold" panose="020F0704030504030204" pitchFamily="34" charset="0"/>
              </a:rPr>
              <a:t> for all rows with corresponding value of </a:t>
            </a:r>
            <a:r>
              <a:rPr lang="en-IN" sz="1400" b="1">
                <a:latin typeface="Arial Rounded MT Bold" panose="020F0704030504030204" pitchFamily="34" charset="0"/>
              </a:rPr>
              <a:t>AMT_CREDIT</a:t>
            </a:r>
            <a:r>
              <a:rPr lang="en-IN" sz="1400">
                <a:latin typeface="Arial Rounded MT Bold" panose="020F0704030504030204" pitchFamily="34" charset="0"/>
              </a:rPr>
              <a:t> and </a:t>
            </a:r>
            <a:r>
              <a:rPr lang="en-IN" sz="1400" b="1">
                <a:latin typeface="Arial Rounded MT Bold" panose="020F0704030504030204" pitchFamily="34" charset="0"/>
              </a:rPr>
              <a:t>AMT_INCOME_TOTAL</a:t>
            </a:r>
          </a:p>
        </p:txBody>
      </p:sp>
      <p:pic>
        <p:nvPicPr>
          <p:cNvPr id="10" name="Picture 9"/>
          <p:cNvPicPr>
            <a:picLocks noChangeAspect="1"/>
          </p:cNvPicPr>
          <p:nvPr/>
        </p:nvPicPr>
        <p:blipFill>
          <a:blip r:embed="rId3"/>
          <a:stretch>
            <a:fillRect/>
          </a:stretch>
        </p:blipFill>
        <p:spPr>
          <a:xfrm>
            <a:off x="479423" y="3382726"/>
            <a:ext cx="8347077" cy="2175042"/>
          </a:xfrm>
          <a:prstGeom prst="rect">
            <a:avLst/>
          </a:prstGeom>
          <a:ln>
            <a:solidFill>
              <a:schemeClr val="tx1"/>
            </a:solidFill>
          </a:ln>
        </p:spPr>
      </p:pic>
      <p:sp>
        <p:nvSpPr>
          <p:cNvPr id="22" name="TextBox 21"/>
          <p:cNvSpPr txBox="1"/>
          <p:nvPr/>
        </p:nvSpPr>
        <p:spPr>
          <a:xfrm>
            <a:off x="390432" y="5554788"/>
            <a:ext cx="6971660" cy="307777"/>
          </a:xfrm>
          <a:prstGeom prst="rect">
            <a:avLst/>
          </a:prstGeom>
          <a:noFill/>
        </p:spPr>
        <p:txBody>
          <a:bodyPr wrap="square" rtlCol="0">
            <a:spAutoFit/>
          </a:bodyPr>
          <a:lstStyle/>
          <a:p>
            <a:r>
              <a:rPr lang="en-US" sz="1400" b="1">
                <a:latin typeface="Arial Rounded MT Bold" panose="020F0704030504030204" pitchFamily="34" charset="0"/>
              </a:rPr>
              <a:t>9.</a:t>
            </a:r>
            <a:r>
              <a:rPr lang="en-US" sz="1400">
                <a:latin typeface="Arial Rounded MT Bold" panose="020F0704030504030204" pitchFamily="34" charset="0"/>
              </a:rPr>
              <a:t> Dealing with Null values in </a:t>
            </a:r>
            <a:r>
              <a:rPr lang="en-IN" sz="1400" b="1">
                <a:latin typeface="Arial Rounded MT Bold" panose="020F0704030504030204" pitchFamily="34" charset="0"/>
              </a:rPr>
              <a:t>CNT_FAM_MEMBERS</a:t>
            </a:r>
            <a:r>
              <a:rPr lang="en-IN" sz="1400">
                <a:latin typeface="Arial Rounded MT Bold" panose="020F0704030504030204" pitchFamily="34" charset="0"/>
              </a:rPr>
              <a:t> </a:t>
            </a:r>
            <a:r>
              <a:rPr lang="en-US" sz="1400">
                <a:latin typeface="Arial Rounded MT Bold" panose="020F0704030504030204" pitchFamily="34" charset="0"/>
              </a:rPr>
              <a:t>column</a:t>
            </a:r>
          </a:p>
        </p:txBody>
      </p:sp>
      <p:sp>
        <p:nvSpPr>
          <p:cNvPr id="23" name="TextBox 22"/>
          <p:cNvSpPr txBox="1"/>
          <p:nvPr/>
        </p:nvSpPr>
        <p:spPr>
          <a:xfrm>
            <a:off x="375917" y="5860594"/>
            <a:ext cx="11371944"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We will replace null values of </a:t>
            </a:r>
            <a:r>
              <a:rPr lang="en-IN" sz="1400" b="1">
                <a:latin typeface="Arial Rounded MT Bold" panose="020F0704030504030204" pitchFamily="34" charset="0"/>
              </a:rPr>
              <a:t>CNT_FAM_MEMBERS</a:t>
            </a:r>
            <a:r>
              <a:rPr lang="en-US" sz="1400">
                <a:latin typeface="Arial Rounded MT Bold" panose="020F0704030504030204" pitchFamily="34" charset="0"/>
              </a:rPr>
              <a:t> with the median value of </a:t>
            </a:r>
            <a:r>
              <a:rPr lang="en-IN" sz="1400" b="1">
                <a:latin typeface="Arial Rounded MT Bold" panose="020F0704030504030204" pitchFamily="34" charset="0"/>
              </a:rPr>
              <a:t>CNT_FAM_MEMBERS</a:t>
            </a:r>
          </a:p>
        </p:txBody>
      </p:sp>
      <p:pic>
        <p:nvPicPr>
          <p:cNvPr id="24" name="Picture 23"/>
          <p:cNvPicPr>
            <a:picLocks noChangeAspect="1"/>
          </p:cNvPicPr>
          <p:nvPr/>
        </p:nvPicPr>
        <p:blipFill>
          <a:blip r:embed="rId4"/>
          <a:stretch>
            <a:fillRect/>
          </a:stretch>
        </p:blipFill>
        <p:spPr>
          <a:xfrm>
            <a:off x="479423" y="6199900"/>
            <a:ext cx="5762625" cy="400050"/>
          </a:xfrm>
          <a:prstGeom prst="rect">
            <a:avLst/>
          </a:prstGeom>
          <a:ln>
            <a:solidFill>
              <a:schemeClr val="tx1"/>
            </a:solidFill>
          </a:ln>
        </p:spPr>
      </p:pic>
      <p:sp>
        <p:nvSpPr>
          <p:cNvPr id="14" name="TextBox 13"/>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21" name="Straight Connector 2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381465077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8" y="1192292"/>
            <a:ext cx="4386522" cy="338554"/>
          </a:xfrm>
          <a:prstGeom prst="rect">
            <a:avLst/>
          </a:prstGeom>
          <a:noFill/>
        </p:spPr>
        <p:txBody>
          <a:bodyPr wrap="none" rtlCol="0">
            <a:spAutoFit/>
          </a:bodyPr>
          <a:lstStyle/>
          <a:p>
            <a:r>
              <a:rPr lang="en-US" sz="1600" b="1">
                <a:latin typeface="Arial Rounded MT Bold" panose="020F0704030504030204" pitchFamily="34" charset="0"/>
              </a:rPr>
              <a:t>10.</a:t>
            </a:r>
            <a:r>
              <a:rPr lang="en-US" sz="1600">
                <a:latin typeface="Arial Rounded MT Bold" panose="020F0704030504030204" pitchFamily="34" charset="0"/>
              </a:rPr>
              <a:t> Dealing with errors in </a:t>
            </a:r>
            <a:r>
              <a:rPr lang="en-US" sz="1600" b="1">
                <a:latin typeface="Arial Rounded MT Bold" panose="020F0704030504030204" pitchFamily="34" charset="0"/>
              </a:rPr>
              <a:t>GENDER </a:t>
            </a:r>
            <a:r>
              <a:rPr lang="en-US" sz="1600">
                <a:latin typeface="Arial Rounded MT Bold" panose="020F0704030504030204" pitchFamily="34" charset="0"/>
              </a:rPr>
              <a:t>column</a:t>
            </a:r>
          </a:p>
        </p:txBody>
      </p:sp>
      <p:sp>
        <p:nvSpPr>
          <p:cNvPr id="7" name="TextBox 6"/>
          <p:cNvSpPr txBox="1"/>
          <p:nvPr/>
        </p:nvSpPr>
        <p:spPr>
          <a:xfrm>
            <a:off x="380272" y="1544548"/>
            <a:ext cx="5715728" cy="830997"/>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found some error values in </a:t>
            </a:r>
            <a:r>
              <a:rPr lang="en-US" sz="1600" b="1">
                <a:latin typeface="Arial Rounded MT Bold" panose="020F0704030504030204" pitchFamily="34" charset="0"/>
              </a:rPr>
              <a:t>GENDER</a:t>
            </a:r>
            <a:r>
              <a:rPr lang="en-US" sz="1600">
                <a:latin typeface="Arial Rounded MT Bold" panose="020F0704030504030204" pitchFamily="34" charset="0"/>
              </a:rPr>
              <a:t> column. Replaced them with </a:t>
            </a:r>
            <a:r>
              <a:rPr lang="en-US" sz="1600" b="1">
                <a:latin typeface="Arial Rounded MT Bold" panose="020F0704030504030204" pitchFamily="34" charset="0"/>
              </a:rPr>
              <a:t>F</a:t>
            </a:r>
            <a:r>
              <a:rPr lang="en-US" sz="1600">
                <a:latin typeface="Arial Rounded MT Bold" panose="020F0704030504030204" pitchFamily="34" charset="0"/>
              </a:rPr>
              <a:t> (Female) which is the most common gender</a:t>
            </a:r>
            <a:endParaRPr lang="en-IN" sz="1600">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479425" y="2467878"/>
            <a:ext cx="5273675" cy="3202495"/>
          </a:xfrm>
          <a:prstGeom prst="rect">
            <a:avLst/>
          </a:prstGeom>
          <a:ln>
            <a:solidFill>
              <a:schemeClr val="tx1"/>
            </a:solidFill>
          </a:ln>
        </p:spPr>
      </p:pic>
      <p:sp>
        <p:nvSpPr>
          <p:cNvPr id="9" name="TextBox 8"/>
          <p:cNvSpPr txBox="1"/>
          <p:nvPr/>
        </p:nvSpPr>
        <p:spPr>
          <a:xfrm>
            <a:off x="6010728" y="1192292"/>
            <a:ext cx="5728556" cy="338554"/>
          </a:xfrm>
          <a:prstGeom prst="rect">
            <a:avLst/>
          </a:prstGeom>
          <a:noFill/>
        </p:spPr>
        <p:txBody>
          <a:bodyPr wrap="none" rtlCol="0">
            <a:spAutoFit/>
          </a:bodyPr>
          <a:lstStyle/>
          <a:p>
            <a:r>
              <a:rPr lang="en-US" sz="1600" b="1">
                <a:latin typeface="Arial Rounded MT Bold" panose="020F0704030504030204" pitchFamily="34" charset="0"/>
              </a:rPr>
              <a:t>11.</a:t>
            </a:r>
            <a:r>
              <a:rPr lang="en-US" sz="1600">
                <a:latin typeface="Arial Rounded MT Bold" panose="020F0704030504030204" pitchFamily="34" charset="0"/>
              </a:rPr>
              <a:t> Dealing with errors in </a:t>
            </a:r>
            <a:r>
              <a:rPr lang="en-IN" sz="1600" b="1">
                <a:latin typeface="Arial Rounded MT Bold" panose="020F0704030504030204" pitchFamily="34" charset="0"/>
              </a:rPr>
              <a:t>ORGANIZATION_TYPE</a:t>
            </a:r>
            <a:r>
              <a:rPr lang="en-US" sz="1600" b="1">
                <a:latin typeface="Arial Rounded MT Bold" panose="020F0704030504030204" pitchFamily="34" charset="0"/>
              </a:rPr>
              <a:t> </a:t>
            </a:r>
            <a:r>
              <a:rPr lang="en-US" sz="1600">
                <a:latin typeface="Arial Rounded MT Bold" panose="020F0704030504030204" pitchFamily="34" charset="0"/>
              </a:rPr>
              <a:t>column</a:t>
            </a:r>
          </a:p>
        </p:txBody>
      </p:sp>
      <p:sp>
        <p:nvSpPr>
          <p:cNvPr id="10" name="TextBox 9"/>
          <p:cNvSpPr txBox="1"/>
          <p:nvPr/>
        </p:nvSpPr>
        <p:spPr>
          <a:xfrm>
            <a:off x="6006372" y="1544548"/>
            <a:ext cx="5715728" cy="830997"/>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found some error values in </a:t>
            </a:r>
            <a:r>
              <a:rPr lang="en-IN" sz="1600" b="1">
                <a:latin typeface="Arial Rounded MT Bold" panose="020F0704030504030204" pitchFamily="34" charset="0"/>
              </a:rPr>
              <a:t>ORGANIZATION_TYPE</a:t>
            </a:r>
            <a:r>
              <a:rPr lang="en-US" sz="1600">
                <a:latin typeface="Arial Rounded MT Bold" panose="020F0704030504030204" pitchFamily="34" charset="0"/>
              </a:rPr>
              <a:t> column. Replaced them with </a:t>
            </a:r>
            <a:r>
              <a:rPr lang="en-US" sz="1600" b="1">
                <a:latin typeface="Arial Rounded MT Bold" panose="020F0704030504030204" pitchFamily="34" charset="0"/>
              </a:rPr>
              <a:t>No Work</a:t>
            </a:r>
            <a:r>
              <a:rPr lang="en-US" sz="1600">
                <a:latin typeface="Arial Rounded MT Bold" panose="020F0704030504030204" pitchFamily="34" charset="0"/>
              </a:rPr>
              <a:t> as these people were pensioners and unemployed</a:t>
            </a:r>
            <a:endParaRPr lang="en-IN" sz="1600">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6096000" y="2478450"/>
            <a:ext cx="5626100" cy="1683797"/>
          </a:xfrm>
          <a:prstGeom prst="rect">
            <a:avLst/>
          </a:prstGeom>
          <a:ln>
            <a:solidFill>
              <a:schemeClr val="tx1"/>
            </a:solidFill>
          </a:ln>
        </p:spPr>
      </p:pic>
      <p:sp>
        <p:nvSpPr>
          <p:cNvPr id="11" name="TextBox 10"/>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24803434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1163264"/>
            <a:ext cx="11469460" cy="338554"/>
          </a:xfrm>
          <a:prstGeom prst="rect">
            <a:avLst/>
          </a:prstGeom>
          <a:noFill/>
        </p:spPr>
        <p:txBody>
          <a:bodyPr wrap="square" rtlCol="0">
            <a:spAutoFit/>
          </a:bodyPr>
          <a:lstStyle/>
          <a:p>
            <a:r>
              <a:rPr lang="en-US" sz="1600" b="1">
                <a:latin typeface="Arial Rounded MT Bold" panose="020F0704030504030204" pitchFamily="34" charset="0"/>
              </a:rPr>
              <a:t>12.</a:t>
            </a:r>
            <a:r>
              <a:rPr lang="en-US" sz="1600">
                <a:latin typeface="Arial Rounded MT Bold" panose="020F0704030504030204" pitchFamily="34" charset="0"/>
              </a:rPr>
              <a:t> Dealing with Outliers in </a:t>
            </a:r>
            <a:r>
              <a:rPr lang="en-US" sz="1600" b="1">
                <a:latin typeface="Arial Rounded MT Bold" panose="020F0704030504030204" pitchFamily="34" charset="0"/>
              </a:rPr>
              <a:t>CNT_CHILDREN </a:t>
            </a:r>
            <a:r>
              <a:rPr lang="en-US" sz="1600">
                <a:latin typeface="Arial Rounded MT Bold" panose="020F0704030504030204" pitchFamily="34" charset="0"/>
              </a:rPr>
              <a:t>and </a:t>
            </a:r>
            <a:r>
              <a:rPr lang="en-US" sz="1600" b="1">
                <a:latin typeface="Arial Rounded MT Bold" panose="020F0704030504030204" pitchFamily="34" charset="0"/>
              </a:rPr>
              <a:t>CNT_FAM_MEMBERS </a:t>
            </a:r>
            <a:r>
              <a:rPr lang="en-US" sz="1600">
                <a:latin typeface="Arial Rounded MT Bold" panose="020F0704030504030204" pitchFamily="34" charset="0"/>
              </a:rPr>
              <a:t>column</a:t>
            </a:r>
          </a:p>
        </p:txBody>
      </p:sp>
      <p:sp>
        <p:nvSpPr>
          <p:cNvPr id="7" name="TextBox 6"/>
          <p:cNvSpPr txBox="1"/>
          <p:nvPr/>
        </p:nvSpPr>
        <p:spPr>
          <a:xfrm>
            <a:off x="395061" y="4465711"/>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4882939"/>
            <a:ext cx="11459026" cy="338554"/>
          </a:xfrm>
          <a:prstGeom prst="rect">
            <a:avLst/>
          </a:prstGeom>
        </p:spPr>
        <p:txBody>
          <a:bodyPr wrap="square">
            <a:spAutoFit/>
          </a:bodyPr>
          <a:lstStyle/>
          <a:p>
            <a:r>
              <a:rPr lang="en-US" sz="1600">
                <a:solidFill>
                  <a:srgbClr val="000000"/>
                </a:solidFill>
                <a:latin typeface="Arial Rounded MT Bold" panose="020F0704030504030204" pitchFamily="34" charset="0"/>
              </a:rPr>
              <a:t>Checked for number of Parents for all row values. Found no issues.</a:t>
            </a:r>
            <a:endParaRPr lang="en-US" sz="1600" b="1">
              <a:solidFill>
                <a:srgbClr val="000000"/>
              </a:solidFill>
              <a:latin typeface="Arial Rounded MT Bold" panose="020F0704030504030204" pitchFamily="34" charset="0"/>
            </a:endParaRPr>
          </a:p>
        </p:txBody>
      </p:sp>
      <p:pic>
        <p:nvPicPr>
          <p:cNvPr id="11" name="Picture 10"/>
          <p:cNvPicPr>
            <a:picLocks noChangeAspect="1"/>
          </p:cNvPicPr>
          <p:nvPr/>
        </p:nvPicPr>
        <p:blipFill>
          <a:blip r:embed="rId2"/>
          <a:stretch>
            <a:fillRect/>
          </a:stretch>
        </p:blipFill>
        <p:spPr>
          <a:xfrm>
            <a:off x="479425" y="1532596"/>
            <a:ext cx="11374664" cy="2733675"/>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479425" y="5350967"/>
            <a:ext cx="5616575" cy="1017591"/>
          </a:xfrm>
          <a:prstGeom prst="rect">
            <a:avLst/>
          </a:prstGeom>
          <a:ln>
            <a:solidFill>
              <a:schemeClr val="tx1"/>
            </a:solidFill>
          </a:ln>
        </p:spPr>
      </p:pic>
      <p:sp>
        <p:nvSpPr>
          <p:cNvPr id="10" name="TextBox 9"/>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40321455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1163264"/>
            <a:ext cx="11469460" cy="338554"/>
          </a:xfrm>
          <a:prstGeom prst="rect">
            <a:avLst/>
          </a:prstGeom>
          <a:noFill/>
        </p:spPr>
        <p:txBody>
          <a:bodyPr wrap="square" rtlCol="0">
            <a:spAutoFit/>
          </a:bodyPr>
          <a:lstStyle/>
          <a:p>
            <a:r>
              <a:rPr lang="en-US" sz="1600" b="1">
                <a:latin typeface="Arial Rounded MT Bold" panose="020F0704030504030204" pitchFamily="34" charset="0"/>
              </a:rPr>
              <a:t>13.</a:t>
            </a:r>
            <a:r>
              <a:rPr lang="en-US" sz="1600">
                <a:latin typeface="Arial Rounded MT Bold" panose="020F0704030504030204" pitchFamily="34" charset="0"/>
              </a:rPr>
              <a:t> Dealing with Outliers in </a:t>
            </a:r>
            <a:r>
              <a:rPr lang="en-US" sz="1600" b="1">
                <a:latin typeface="Arial Rounded MT Bold" panose="020F0704030504030204" pitchFamily="34" charset="0"/>
              </a:rPr>
              <a:t>DAYS_BIRTH </a:t>
            </a:r>
            <a:r>
              <a:rPr lang="en-US" sz="1600">
                <a:latin typeface="Arial Rounded MT Bold" panose="020F0704030504030204" pitchFamily="34" charset="0"/>
              </a:rPr>
              <a:t>column</a:t>
            </a:r>
          </a:p>
        </p:txBody>
      </p:sp>
      <p:sp>
        <p:nvSpPr>
          <p:cNvPr id="7" name="TextBox 6"/>
          <p:cNvSpPr txBox="1"/>
          <p:nvPr/>
        </p:nvSpPr>
        <p:spPr>
          <a:xfrm>
            <a:off x="395061" y="3282798"/>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700026"/>
            <a:ext cx="11459026" cy="338554"/>
          </a:xfrm>
          <a:prstGeom prst="rect">
            <a:avLst/>
          </a:prstGeom>
        </p:spPr>
        <p:txBody>
          <a:bodyPr wrap="square">
            <a:spAutoFit/>
          </a:bodyPr>
          <a:lstStyle/>
          <a:p>
            <a:r>
              <a:rPr lang="en-US" sz="1600">
                <a:solidFill>
                  <a:srgbClr val="000000"/>
                </a:solidFill>
                <a:latin typeface="Arial Rounded MT Bold" panose="020F0704030504030204" pitchFamily="34" charset="0"/>
              </a:rPr>
              <a:t>Checked the maximum and minimum age. No issue found.</a:t>
            </a:r>
            <a:endParaRPr lang="en-US" sz="1600" b="1">
              <a:solidFill>
                <a:srgbClr val="000000"/>
              </a:solidFill>
              <a:latin typeface="Arial Rounded MT Bold" panose="020F0704030504030204" pitchFamily="34" charset="0"/>
            </a:endParaRPr>
          </a:p>
        </p:txBody>
      </p:sp>
      <p:pic>
        <p:nvPicPr>
          <p:cNvPr id="6" name="Picture 5"/>
          <p:cNvPicPr>
            <a:picLocks noChangeAspect="1"/>
          </p:cNvPicPr>
          <p:nvPr/>
        </p:nvPicPr>
        <p:blipFill>
          <a:blip r:embed="rId2"/>
          <a:stretch>
            <a:fillRect/>
          </a:stretch>
        </p:blipFill>
        <p:spPr>
          <a:xfrm>
            <a:off x="479425" y="1532595"/>
            <a:ext cx="11374664" cy="1682303"/>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117253"/>
            <a:ext cx="4867275" cy="2372285"/>
          </a:xfrm>
          <a:prstGeom prst="rect">
            <a:avLst/>
          </a:prstGeom>
          <a:ln>
            <a:solidFill>
              <a:schemeClr val="tx1"/>
            </a:solidFill>
          </a:ln>
        </p:spPr>
      </p:pic>
      <p:sp>
        <p:nvSpPr>
          <p:cNvPr id="10" name="TextBox 9"/>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5061443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14.</a:t>
            </a:r>
            <a:r>
              <a:rPr lang="en-US" sz="1600">
                <a:latin typeface="Arial Rounded MT Bold" panose="020F0704030504030204" pitchFamily="34" charset="0"/>
              </a:rPr>
              <a:t> Dealing with Outliers in </a:t>
            </a:r>
            <a:r>
              <a:rPr lang="en-US" sz="1600" b="1">
                <a:latin typeface="Arial Rounded MT Bold" panose="020F0704030504030204" pitchFamily="34" charset="0"/>
              </a:rPr>
              <a:t>DAYS_EMPLOYED </a:t>
            </a:r>
            <a:r>
              <a:rPr lang="en-US" sz="1600">
                <a:latin typeface="Arial Rounded MT Bold" panose="020F0704030504030204" pitchFamily="34" charset="0"/>
              </a:rPr>
              <a:t>column</a:t>
            </a:r>
          </a:p>
        </p:txBody>
      </p:sp>
      <p:sp>
        <p:nvSpPr>
          <p:cNvPr id="7" name="TextBox 6"/>
          <p:cNvSpPr txBox="1"/>
          <p:nvPr/>
        </p:nvSpPr>
        <p:spPr>
          <a:xfrm>
            <a:off x="395061" y="3056372"/>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357488"/>
            <a:ext cx="5700937" cy="1815882"/>
          </a:xfrm>
          <a:prstGeom prst="rect">
            <a:avLst/>
          </a:prstGeom>
        </p:spPr>
        <p:txBody>
          <a:bodyPr wrap="square">
            <a:spAutoFit/>
          </a:bodyPr>
          <a:lstStyle/>
          <a:p>
            <a:r>
              <a:rPr lang="en-US" sz="1600">
                <a:solidFill>
                  <a:srgbClr val="000000"/>
                </a:solidFill>
                <a:latin typeface="Arial Rounded MT Bold" panose="020F0704030504030204" pitchFamily="34" charset="0"/>
              </a:rPr>
              <a:t>In above Box plot, the positive value is an outlier. We checked for distribution of </a:t>
            </a:r>
            <a:r>
              <a:rPr lang="en-US" sz="1600" b="1">
                <a:solidFill>
                  <a:srgbClr val="000000"/>
                </a:solidFill>
                <a:latin typeface="Arial Rounded MT Bold" panose="020F0704030504030204" pitchFamily="34" charset="0"/>
              </a:rPr>
              <a:t>AGE </a:t>
            </a:r>
            <a:r>
              <a:rPr lang="en-US" sz="1600">
                <a:solidFill>
                  <a:srgbClr val="000000"/>
                </a:solidFill>
                <a:latin typeface="Arial Rounded MT Bold" panose="020F0704030504030204" pitchFamily="34" charset="0"/>
              </a:rPr>
              <a:t>for all rows which have positive value of </a:t>
            </a:r>
            <a:r>
              <a:rPr lang="en-US" sz="1600" b="1">
                <a:solidFill>
                  <a:srgbClr val="000000"/>
                </a:solidFill>
                <a:latin typeface="Arial Rounded MT Bold" panose="020F0704030504030204" pitchFamily="34" charset="0"/>
              </a:rPr>
              <a:t>DAYS_EMPLOYED</a:t>
            </a:r>
            <a:r>
              <a:rPr lang="en-US" sz="1600">
                <a:solidFill>
                  <a:srgbClr val="000000"/>
                </a:solidFill>
                <a:latin typeface="Arial Rounded MT Bold" panose="020F0704030504030204" pitchFamily="34" charset="0"/>
              </a:rPr>
              <a:t>. We found that most of the </a:t>
            </a:r>
            <a:r>
              <a:rPr lang="en-US" sz="1600" b="1">
                <a:solidFill>
                  <a:srgbClr val="000000"/>
                </a:solidFill>
                <a:latin typeface="Arial Rounded MT Bold" panose="020F0704030504030204" pitchFamily="34" charset="0"/>
              </a:rPr>
              <a:t>AGE</a:t>
            </a:r>
            <a:r>
              <a:rPr lang="en-US" sz="1600">
                <a:solidFill>
                  <a:srgbClr val="000000"/>
                </a:solidFill>
                <a:latin typeface="Arial Rounded MT Bold" panose="020F0704030504030204" pitchFamily="34" charset="0"/>
              </a:rPr>
              <a:t> values were above 50. So we replaced the positive value of </a:t>
            </a:r>
            <a:r>
              <a:rPr lang="en-US" sz="1600" b="1">
                <a:solidFill>
                  <a:srgbClr val="000000"/>
                </a:solidFill>
                <a:latin typeface="Arial Rounded MT Bold" panose="020F0704030504030204" pitchFamily="34" charset="0"/>
              </a:rPr>
              <a:t>DAYS_EMPLOYED</a:t>
            </a:r>
            <a:r>
              <a:rPr lang="en-US" sz="1600">
                <a:solidFill>
                  <a:srgbClr val="000000"/>
                </a:solidFill>
                <a:latin typeface="Arial Rounded MT Bold" panose="020F0704030504030204" pitchFamily="34" charset="0"/>
              </a:rPr>
              <a:t> with median value of </a:t>
            </a:r>
            <a:r>
              <a:rPr lang="en-US" sz="1600" b="1">
                <a:solidFill>
                  <a:srgbClr val="000000"/>
                </a:solidFill>
                <a:latin typeface="Arial Rounded MT Bold" panose="020F0704030504030204" pitchFamily="34" charset="0"/>
              </a:rPr>
              <a:t>DAYS_EMPLOYED</a:t>
            </a:r>
            <a:r>
              <a:rPr lang="en-US" sz="1600">
                <a:solidFill>
                  <a:srgbClr val="000000"/>
                </a:solidFill>
                <a:latin typeface="Arial Rounded MT Bold" panose="020F0704030504030204" pitchFamily="34" charset="0"/>
              </a:rPr>
              <a:t> for rows which have </a:t>
            </a:r>
            <a:r>
              <a:rPr lang="en-US" sz="1600" b="1">
                <a:solidFill>
                  <a:srgbClr val="000000"/>
                </a:solidFill>
                <a:latin typeface="Arial Rounded MT Bold" panose="020F0704030504030204" pitchFamily="34" charset="0"/>
              </a:rPr>
              <a:t>AGE</a:t>
            </a:r>
            <a:r>
              <a:rPr lang="en-US" sz="1600">
                <a:solidFill>
                  <a:srgbClr val="000000"/>
                </a:solidFill>
                <a:latin typeface="Arial Rounded MT Bold" panose="020F0704030504030204" pitchFamily="34" charset="0"/>
              </a:rPr>
              <a:t> greater than equal to 50.</a:t>
            </a:r>
            <a:endParaRPr lang="en-US" sz="1600" b="1">
              <a:solidFill>
                <a:srgbClr val="000000"/>
              </a:solidFill>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91308" y="1318455"/>
            <a:ext cx="11296650" cy="171450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6102260" y="3301587"/>
            <a:ext cx="5751829" cy="3108967"/>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491309" y="5337990"/>
            <a:ext cx="5434648" cy="1069111"/>
          </a:xfrm>
          <a:prstGeom prst="rect">
            <a:avLst/>
          </a:prstGeom>
          <a:ln>
            <a:solidFill>
              <a:schemeClr val="tx1"/>
            </a:solidFill>
          </a:ln>
        </p:spPr>
      </p:pic>
      <p:sp>
        <p:nvSpPr>
          <p:cNvPr id="12" name="TextBox 11"/>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78900485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a:latin typeface="Arial Rounded MT Bold" panose="020F0704030504030204" pitchFamily="34" charset="0"/>
              </a:rPr>
              <a:t>We again checked for outliers in </a:t>
            </a:r>
            <a:r>
              <a:rPr lang="en-US" sz="1600" b="1">
                <a:latin typeface="Arial Rounded MT Bold" panose="020F0704030504030204" pitchFamily="34" charset="0"/>
              </a:rPr>
              <a:t>DAYS_EMPLOYED</a:t>
            </a:r>
            <a:r>
              <a:rPr lang="en-US" sz="1600">
                <a:latin typeface="Arial Rounded MT Bold" panose="020F0704030504030204" pitchFamily="34" charset="0"/>
              </a:rPr>
              <a:t> using Box plot.</a:t>
            </a:r>
          </a:p>
        </p:txBody>
      </p:sp>
      <p:sp>
        <p:nvSpPr>
          <p:cNvPr id="7" name="TextBox 6"/>
          <p:cNvSpPr txBox="1"/>
          <p:nvPr/>
        </p:nvSpPr>
        <p:spPr>
          <a:xfrm>
            <a:off x="395061" y="2886553"/>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135417"/>
            <a:ext cx="5700937" cy="1077218"/>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 less than -15600 as outliers. Calculated Credit percentage of Income, Annuity percentage of Income, Age in years, Experience in Years. Found no issues.</a:t>
            </a:r>
            <a:endParaRPr lang="en-US" sz="1600" b="1">
              <a:solidFill>
                <a:srgbClr val="000000"/>
              </a:solidFill>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491309" y="1273894"/>
            <a:ext cx="11147697" cy="1595209"/>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335747"/>
            <a:ext cx="7201535" cy="867878"/>
          </a:xfrm>
          <a:prstGeom prst="rect">
            <a:avLst/>
          </a:prstGeom>
          <a:ln>
            <a:solidFill>
              <a:schemeClr val="tx1"/>
            </a:solidFill>
          </a:ln>
        </p:spPr>
      </p:pic>
      <p:pic>
        <p:nvPicPr>
          <p:cNvPr id="12" name="Picture 11"/>
          <p:cNvPicPr>
            <a:picLocks noChangeAspect="1"/>
          </p:cNvPicPr>
          <p:nvPr/>
        </p:nvPicPr>
        <p:blipFill>
          <a:blip r:embed="rId4"/>
          <a:stretch>
            <a:fillRect/>
          </a:stretch>
        </p:blipFill>
        <p:spPr>
          <a:xfrm>
            <a:off x="7840961" y="2983774"/>
            <a:ext cx="3782714" cy="3038203"/>
          </a:xfrm>
          <a:prstGeom prst="rect">
            <a:avLst/>
          </a:prstGeom>
          <a:ln>
            <a:solidFill>
              <a:schemeClr val="tx1"/>
            </a:solidFill>
          </a:ln>
        </p:spPr>
      </p:pic>
      <p:sp>
        <p:nvSpPr>
          <p:cNvPr id="11" name="TextBox 10"/>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2675397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9">
            <a:extLst>
              <a:ext uri="{FF2B5EF4-FFF2-40B4-BE49-F238E27FC236}">
                <a16:creationId xmlns:a16="http://schemas.microsoft.com/office/drawing/2014/main" id="{120BD956-1764-382B-4EBD-93DCBF3C878E}"/>
              </a:ext>
            </a:extLst>
          </p:cNvPr>
          <p:cNvSpPr/>
          <p:nvPr/>
        </p:nvSpPr>
        <p:spPr>
          <a:xfrm rot="16200000">
            <a:off x="622479" y="976997"/>
            <a:ext cx="5245605" cy="5701440"/>
          </a:xfrm>
          <a:prstGeom prst="round2SameRect">
            <a:avLst>
              <a:gd name="adj1" fmla="val 5284"/>
              <a:gd name="adj2" fmla="val 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Rounded MT Bold" panose="020F0704030504030204" pitchFamily="34" charset="0"/>
            </a:endParaRPr>
          </a:p>
        </p:txBody>
      </p:sp>
      <p:sp>
        <p:nvSpPr>
          <p:cNvPr id="3" name="Round Same Side Corner Rectangle 10">
            <a:extLst>
              <a:ext uri="{FF2B5EF4-FFF2-40B4-BE49-F238E27FC236}">
                <a16:creationId xmlns:a16="http://schemas.microsoft.com/office/drawing/2014/main" id="{187CE06F-BD74-6E9B-9AC0-7BBA54C86001}"/>
              </a:ext>
            </a:extLst>
          </p:cNvPr>
          <p:cNvSpPr/>
          <p:nvPr/>
        </p:nvSpPr>
        <p:spPr>
          <a:xfrm rot="5400000">
            <a:off x="6323918" y="976999"/>
            <a:ext cx="5245603" cy="5701438"/>
          </a:xfrm>
          <a:prstGeom prst="round2SameRect">
            <a:avLst>
              <a:gd name="adj1" fmla="val 5284"/>
              <a:gd name="adj2" fmla="val 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08EC6376-82CE-B0CD-125E-1A12FBACBA1E}"/>
              </a:ext>
            </a:extLst>
          </p:cNvPr>
          <p:cNvSpPr txBox="1"/>
          <p:nvPr/>
        </p:nvSpPr>
        <p:spPr>
          <a:xfrm>
            <a:off x="3673977" y="472636"/>
            <a:ext cx="4555623" cy="646331"/>
          </a:xfrm>
          <a:prstGeom prst="rect">
            <a:avLst/>
          </a:prstGeom>
          <a:noFill/>
        </p:spPr>
        <p:txBody>
          <a:bodyPr wrap="square" rtlCol="0">
            <a:spAutoFit/>
          </a:bodyPr>
          <a:lstStyle/>
          <a:p>
            <a:r>
              <a:rPr lang="en-IN" sz="3600" b="1" dirty="0">
                <a:latin typeface="Arial Rounded MT Bold" panose="020F0704030504030204" pitchFamily="34" charset="0"/>
              </a:rPr>
              <a:t>Project Description</a:t>
            </a:r>
          </a:p>
        </p:txBody>
      </p:sp>
      <p:sp>
        <p:nvSpPr>
          <p:cNvPr id="12" name="TextBox 11">
            <a:extLst>
              <a:ext uri="{FF2B5EF4-FFF2-40B4-BE49-F238E27FC236}">
                <a16:creationId xmlns:a16="http://schemas.microsoft.com/office/drawing/2014/main" id="{C5C9C45E-19D7-6B26-DDF7-F33D0C9ECF7C}"/>
              </a:ext>
            </a:extLst>
          </p:cNvPr>
          <p:cNvSpPr txBox="1"/>
          <p:nvPr/>
        </p:nvSpPr>
        <p:spPr>
          <a:xfrm>
            <a:off x="718329" y="1728886"/>
            <a:ext cx="54924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Rounded MT Bold" panose="020F0704030504030204" pitchFamily="34" charset="0"/>
              </a:rPr>
              <a:t>This project focuses on analyzing patterns in bank loan data to ensure that qualified applicants are not unjustly rejected.</a:t>
            </a:r>
          </a:p>
          <a:p>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These insights will assist bank managers and other stakeholders in identifying applicants who may struggle with their installment payments.</a:t>
            </a:r>
          </a:p>
          <a:p>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The provided dataset includes details about loan applicants and their queries. The task is to analyze this data and deliver insights addressing those queries.</a:t>
            </a:r>
          </a:p>
          <a:p>
            <a:endParaRPr lang="en-US" dirty="0">
              <a:latin typeface="Arial Rounded MT Bold" panose="020F0704030504030204" pitchFamily="34" charset="0"/>
            </a:endParaRPr>
          </a:p>
        </p:txBody>
      </p:sp>
      <p:cxnSp>
        <p:nvCxnSpPr>
          <p:cNvPr id="13" name="Straight Connector 12">
            <a:extLst>
              <a:ext uri="{FF2B5EF4-FFF2-40B4-BE49-F238E27FC236}">
                <a16:creationId xmlns:a16="http://schemas.microsoft.com/office/drawing/2014/main" id="{A867CBE1-5701-5BD2-FFFE-FC0E6EFF1EDF}"/>
              </a:ext>
            </a:extLst>
          </p:cNvPr>
          <p:cNvCxnSpPr/>
          <p:nvPr/>
        </p:nvCxnSpPr>
        <p:spPr>
          <a:xfrm>
            <a:off x="442686" y="1116601"/>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FB47378-855B-D898-BE46-964BED42C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038" y="1728886"/>
            <a:ext cx="4486125" cy="4486125"/>
          </a:xfrm>
          <a:prstGeom prst="rect">
            <a:avLst/>
          </a:prstGeom>
        </p:spPr>
      </p:pic>
    </p:spTree>
    <p:extLst>
      <p:ext uri="{BB962C8B-B14F-4D97-AF65-F5344CB8AC3E}">
        <p14:creationId xmlns:p14="http://schemas.microsoft.com/office/powerpoint/2010/main" val="267609216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15.</a:t>
            </a:r>
            <a:r>
              <a:rPr lang="en-US" sz="1600">
                <a:latin typeface="Arial Rounded MT Bold" panose="020F0704030504030204" pitchFamily="34" charset="0"/>
              </a:rPr>
              <a:t> Dealing with Outliers in </a:t>
            </a:r>
            <a:r>
              <a:rPr lang="en-US" sz="1600" b="1">
                <a:latin typeface="Arial Rounded MT Bold" panose="020F0704030504030204" pitchFamily="34" charset="0"/>
              </a:rPr>
              <a:t>DAYS_REGISTRATION </a:t>
            </a:r>
            <a:r>
              <a:rPr lang="en-US" sz="1600">
                <a:latin typeface="Arial Rounded MT Bold" panose="020F0704030504030204" pitchFamily="34" charset="0"/>
              </a:rPr>
              <a:t>column</a:t>
            </a:r>
          </a:p>
        </p:txBody>
      </p:sp>
      <p:sp>
        <p:nvSpPr>
          <p:cNvPr id="7" name="TextBox 6"/>
          <p:cNvSpPr txBox="1"/>
          <p:nvPr/>
        </p:nvSpPr>
        <p:spPr>
          <a:xfrm>
            <a:off x="395061" y="3147813"/>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527307"/>
            <a:ext cx="8763450" cy="830997"/>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 less than -18000 as outliers. Calculated Age in years, Registration in Years and Difference between Age and Registration for all those rows. Found no issues.</a:t>
            </a:r>
            <a:endParaRPr lang="en-US" sz="1600" b="1">
              <a:solidFill>
                <a:srgbClr val="000000"/>
              </a:solidFill>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491309" y="1287411"/>
            <a:ext cx="11287125" cy="163830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91308" y="4318166"/>
            <a:ext cx="8667205" cy="222950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9314226" y="3056372"/>
            <a:ext cx="1789203" cy="3489571"/>
          </a:xfrm>
          <a:prstGeom prst="rect">
            <a:avLst/>
          </a:prstGeom>
          <a:ln>
            <a:solidFill>
              <a:schemeClr val="tx1"/>
            </a:solidFill>
          </a:ln>
        </p:spPr>
      </p:pic>
      <p:sp>
        <p:nvSpPr>
          <p:cNvPr id="11" name="TextBox 10"/>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318565705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16.</a:t>
            </a:r>
            <a:r>
              <a:rPr lang="en-US" sz="1600">
                <a:latin typeface="Arial Rounded MT Bold" panose="020F0704030504030204" pitchFamily="34" charset="0"/>
              </a:rPr>
              <a:t> Dealing with Outliers in </a:t>
            </a:r>
            <a:r>
              <a:rPr lang="en-US" sz="1600" b="1">
                <a:latin typeface="Arial Rounded MT Bold" panose="020F0704030504030204" pitchFamily="34" charset="0"/>
              </a:rPr>
              <a:t>DAYS_ID_PUBLISH </a:t>
            </a:r>
            <a:r>
              <a:rPr lang="en-US" sz="1600">
                <a:latin typeface="Arial Rounded MT Bold" panose="020F0704030504030204" pitchFamily="34" charset="0"/>
              </a:rPr>
              <a:t>column</a:t>
            </a:r>
          </a:p>
        </p:txBody>
      </p:sp>
      <p:sp>
        <p:nvSpPr>
          <p:cNvPr id="7" name="TextBox 6"/>
          <p:cNvSpPr txBox="1"/>
          <p:nvPr/>
        </p:nvSpPr>
        <p:spPr>
          <a:xfrm>
            <a:off x="395061" y="3056372"/>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357488"/>
            <a:ext cx="11459026" cy="584775"/>
          </a:xfrm>
          <a:prstGeom prst="rect">
            <a:avLst/>
          </a:prstGeom>
        </p:spPr>
        <p:txBody>
          <a:bodyPr wrap="square">
            <a:spAutoFit/>
          </a:bodyPr>
          <a:lstStyle/>
          <a:p>
            <a:r>
              <a:rPr lang="en-US" sz="1600">
                <a:solidFill>
                  <a:srgbClr val="000000"/>
                </a:solidFill>
                <a:latin typeface="Arial Rounded MT Bold" panose="020F0704030504030204" pitchFamily="34" charset="0"/>
              </a:rPr>
              <a:t>Checked the maximum and minimum age and difference between age and </a:t>
            </a:r>
            <a:r>
              <a:rPr lang="en-US" sz="1600" b="1">
                <a:solidFill>
                  <a:srgbClr val="000000"/>
                </a:solidFill>
                <a:latin typeface="Arial Rounded MT Bold" panose="020F0704030504030204" pitchFamily="34" charset="0"/>
              </a:rPr>
              <a:t>DAYS_ID_PUBLISH</a:t>
            </a:r>
            <a:r>
              <a:rPr lang="en-US" sz="1600">
                <a:solidFill>
                  <a:srgbClr val="000000"/>
                </a:solidFill>
                <a:latin typeface="Arial Rounded MT Bold" panose="020F0704030504030204" pitchFamily="34" charset="0"/>
              </a:rPr>
              <a:t> in years. No issue found.</a:t>
            </a:r>
            <a:endParaRPr lang="en-US" sz="1600" b="1">
              <a:solidFill>
                <a:srgbClr val="000000"/>
              </a:solidFill>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91308" y="1318455"/>
            <a:ext cx="11362781" cy="1556805"/>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479425" y="3803744"/>
            <a:ext cx="5981700" cy="2409825"/>
          </a:xfrm>
          <a:prstGeom prst="rect">
            <a:avLst/>
          </a:prstGeom>
          <a:ln>
            <a:solidFill>
              <a:schemeClr val="tx1"/>
            </a:solidFill>
          </a:ln>
        </p:spPr>
      </p:pic>
      <p:sp>
        <p:nvSpPr>
          <p:cNvPr id="11" name="TextBox 10"/>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03329725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17.</a:t>
            </a:r>
            <a:r>
              <a:rPr lang="en-US" sz="1600">
                <a:latin typeface="Arial Rounded MT Bold" panose="020F0704030504030204" pitchFamily="34" charset="0"/>
              </a:rPr>
              <a:t> Dealing with Outliers in </a:t>
            </a:r>
            <a:r>
              <a:rPr lang="en-US" sz="1600" b="1">
                <a:latin typeface="Arial Rounded MT Bold" panose="020F0704030504030204" pitchFamily="34" charset="0"/>
              </a:rPr>
              <a:t>AMT_INCOME_TOTAL </a:t>
            </a:r>
            <a:r>
              <a:rPr lang="en-US" sz="1600">
                <a:latin typeface="Arial Rounded MT Bold" panose="020F0704030504030204" pitchFamily="34" charset="0"/>
              </a:rPr>
              <a:t>column</a:t>
            </a:r>
          </a:p>
        </p:txBody>
      </p:sp>
      <p:sp>
        <p:nvSpPr>
          <p:cNvPr id="7" name="TextBox 6"/>
          <p:cNvSpPr txBox="1"/>
          <p:nvPr/>
        </p:nvSpPr>
        <p:spPr>
          <a:xfrm>
            <a:off x="395061" y="3373511"/>
            <a:ext cx="893193" cy="338554"/>
          </a:xfrm>
          <a:prstGeom prst="rect">
            <a:avLst/>
          </a:prstGeom>
          <a:noFill/>
        </p:spPr>
        <p:txBody>
          <a:bodyPr wrap="non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636527"/>
            <a:ext cx="7491637" cy="1077218"/>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 greater than 5000000 as outlier. We compared various row values of the particular row with median values of the columns and found large differences. So replaced the above outlier value with median value.</a:t>
            </a:r>
            <a:endParaRPr lang="en-US" sz="1600" b="1">
              <a:solidFill>
                <a:srgbClr val="000000"/>
              </a:solidFill>
              <a:latin typeface="Arial Rounded MT Bold" panose="020F0704030504030204" pitchFamily="34" charset="0"/>
            </a:endParaRPr>
          </a:p>
        </p:txBody>
      </p:sp>
      <p:pic>
        <p:nvPicPr>
          <p:cNvPr id="6" name="Picture 5"/>
          <p:cNvPicPr>
            <a:picLocks noChangeAspect="1"/>
          </p:cNvPicPr>
          <p:nvPr/>
        </p:nvPicPr>
        <p:blipFill>
          <a:blip r:embed="rId2"/>
          <a:stretch>
            <a:fillRect/>
          </a:stretch>
        </p:blipFill>
        <p:spPr>
          <a:xfrm>
            <a:off x="466271" y="1318455"/>
            <a:ext cx="11306175" cy="2009775"/>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549110"/>
            <a:ext cx="7149328" cy="209766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7886700" y="3397787"/>
            <a:ext cx="3885746" cy="3259900"/>
          </a:xfrm>
          <a:prstGeom prst="rect">
            <a:avLst/>
          </a:prstGeom>
          <a:ln>
            <a:solidFill>
              <a:schemeClr val="tx1"/>
            </a:solidFill>
          </a:ln>
        </p:spPr>
      </p:pic>
      <p:sp>
        <p:nvSpPr>
          <p:cNvPr id="11" name="TextBox 10"/>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39517258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931035"/>
            <a:ext cx="11469460" cy="338554"/>
          </a:xfrm>
          <a:prstGeom prst="rect">
            <a:avLst/>
          </a:prstGeom>
          <a:noFill/>
        </p:spPr>
        <p:txBody>
          <a:bodyPr wrap="square" rtlCol="0">
            <a:spAutoFit/>
          </a:bodyPr>
          <a:lstStyle/>
          <a:p>
            <a:r>
              <a:rPr lang="en-US" sz="1600">
                <a:latin typeface="Arial Rounded MT Bold" panose="020F0704030504030204" pitchFamily="34" charset="0"/>
              </a:rPr>
              <a:t>We again checked for outliers in </a:t>
            </a:r>
            <a:r>
              <a:rPr lang="en-US" sz="1600" b="1">
                <a:latin typeface="Arial Rounded MT Bold" panose="020F0704030504030204" pitchFamily="34" charset="0"/>
              </a:rPr>
              <a:t>AMT_INCOME_TOTAL</a:t>
            </a:r>
            <a:r>
              <a:rPr lang="en-US" sz="1600">
                <a:latin typeface="Arial Rounded MT Bold" panose="020F0704030504030204" pitchFamily="34" charset="0"/>
              </a:rPr>
              <a:t> using Box plot.</a:t>
            </a:r>
          </a:p>
        </p:txBody>
      </p:sp>
      <p:sp>
        <p:nvSpPr>
          <p:cNvPr id="7" name="TextBox 6"/>
          <p:cNvSpPr txBox="1"/>
          <p:nvPr/>
        </p:nvSpPr>
        <p:spPr>
          <a:xfrm>
            <a:off x="395061" y="3038953"/>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4" y="3364017"/>
            <a:ext cx="4966150" cy="1077218"/>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values greater than </a:t>
            </a:r>
            <a:r>
              <a:rPr lang="en-IN" sz="1600">
                <a:latin typeface="Arial Rounded MT Bold" panose="020F0704030504030204" pitchFamily="34" charset="0"/>
              </a:rPr>
              <a:t>1000000 </a:t>
            </a:r>
            <a:r>
              <a:rPr lang="en-US" sz="1600">
                <a:solidFill>
                  <a:srgbClr val="000000"/>
                </a:solidFill>
                <a:latin typeface="Arial Rounded MT Bold" panose="020F0704030504030204" pitchFamily="34" charset="0"/>
              </a:rPr>
              <a:t>as outliers and checked for any possible issues for rows with </a:t>
            </a:r>
            <a:r>
              <a:rPr lang="en-US" sz="1600" b="1">
                <a:solidFill>
                  <a:srgbClr val="000000"/>
                </a:solidFill>
                <a:latin typeface="Arial Rounded MT Bold" panose="020F0704030504030204" pitchFamily="34" charset="0"/>
              </a:rPr>
              <a:t>AMT_INCOME_TOTAL</a:t>
            </a:r>
            <a:r>
              <a:rPr lang="en-US" sz="1600">
                <a:solidFill>
                  <a:srgbClr val="000000"/>
                </a:solidFill>
                <a:latin typeface="Arial Rounded MT Bold" panose="020F0704030504030204" pitchFamily="34" charset="0"/>
              </a:rPr>
              <a:t> greater than 1000000. Found no issues.</a:t>
            </a:r>
            <a:endParaRPr lang="en-US" sz="1600" b="1">
              <a:solidFill>
                <a:srgbClr val="000000"/>
              </a:solidFill>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509814" y="1278872"/>
            <a:ext cx="11188700" cy="171917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361214" y="3064680"/>
            <a:ext cx="6337300" cy="3614404"/>
          </a:xfrm>
          <a:prstGeom prst="rect">
            <a:avLst/>
          </a:prstGeom>
          <a:ln>
            <a:solidFill>
              <a:schemeClr val="tx1"/>
            </a:solidFill>
          </a:ln>
        </p:spPr>
      </p:pic>
      <p:sp>
        <p:nvSpPr>
          <p:cNvPr id="10" name="TextBox 9"/>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8754547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7" name="TextBox 6"/>
          <p:cNvSpPr txBox="1"/>
          <p:nvPr/>
        </p:nvSpPr>
        <p:spPr>
          <a:xfrm>
            <a:off x="395061" y="3242150"/>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4" y="3567214"/>
            <a:ext cx="3704418" cy="1323439"/>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values greater than </a:t>
            </a:r>
            <a:r>
              <a:rPr lang="en-IN" sz="1600">
                <a:latin typeface="Arial Rounded MT Bold" panose="020F0704030504030204" pitchFamily="34" charset="0"/>
              </a:rPr>
              <a:t>2600000 </a:t>
            </a:r>
            <a:r>
              <a:rPr lang="en-US" sz="1600">
                <a:solidFill>
                  <a:srgbClr val="000000"/>
                </a:solidFill>
                <a:latin typeface="Arial Rounded MT Bold" panose="020F0704030504030204" pitchFamily="34" charset="0"/>
              </a:rPr>
              <a:t>as outliers and checked for any possible issues for rows with </a:t>
            </a:r>
            <a:r>
              <a:rPr lang="en-US" sz="1600" b="1">
                <a:solidFill>
                  <a:srgbClr val="000000"/>
                </a:solidFill>
                <a:latin typeface="Arial Rounded MT Bold" panose="020F0704030504030204" pitchFamily="34" charset="0"/>
              </a:rPr>
              <a:t>AMT_CREDIT </a:t>
            </a:r>
            <a:r>
              <a:rPr lang="en-US" sz="1600">
                <a:solidFill>
                  <a:srgbClr val="000000"/>
                </a:solidFill>
                <a:latin typeface="Arial Rounded MT Bold" panose="020F0704030504030204" pitchFamily="34" charset="0"/>
              </a:rPr>
              <a:t>greater than </a:t>
            </a:r>
            <a:r>
              <a:rPr lang="en-IN" sz="1600">
                <a:latin typeface="Arial Rounded MT Bold" panose="020F0704030504030204" pitchFamily="34" charset="0"/>
              </a:rPr>
              <a:t>2600000</a:t>
            </a:r>
            <a:r>
              <a:rPr lang="en-US" sz="1600">
                <a:solidFill>
                  <a:srgbClr val="000000"/>
                </a:solidFill>
                <a:latin typeface="Arial Rounded MT Bold" panose="020F0704030504030204" pitchFamily="34" charset="0"/>
              </a:rPr>
              <a:t>. Found no issues.</a:t>
            </a:r>
            <a:endParaRPr lang="en-US" sz="1600" b="1">
              <a:solidFill>
                <a:srgbClr val="000000"/>
              </a:solidFill>
              <a:latin typeface="Arial Rounded MT Bold" panose="020F0704030504030204" pitchFamily="34" charset="0"/>
            </a:endParaRPr>
          </a:p>
        </p:txBody>
      </p:sp>
      <p:sp>
        <p:nvSpPr>
          <p:cNvPr id="13" name="TextBox 12"/>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18.</a:t>
            </a:r>
            <a:r>
              <a:rPr lang="en-US" sz="1600">
                <a:latin typeface="Arial Rounded MT Bold" panose="020F0704030504030204" pitchFamily="34" charset="0"/>
              </a:rPr>
              <a:t> Dealing with Outliers in </a:t>
            </a:r>
            <a:r>
              <a:rPr lang="en-US" sz="1600" b="1">
                <a:latin typeface="Arial Rounded MT Bold" panose="020F0704030504030204" pitchFamily="34" charset="0"/>
              </a:rPr>
              <a:t>AMT_CREDIT </a:t>
            </a:r>
            <a:r>
              <a:rPr lang="en-US" sz="1600">
                <a:latin typeface="Arial Rounded MT Bold" panose="020F0704030504030204" pitchFamily="34" charset="0"/>
              </a:rPr>
              <a:t>column</a:t>
            </a:r>
          </a:p>
        </p:txBody>
      </p:sp>
      <p:pic>
        <p:nvPicPr>
          <p:cNvPr id="14" name="Picture 13"/>
          <p:cNvPicPr>
            <a:picLocks noChangeAspect="1"/>
          </p:cNvPicPr>
          <p:nvPr/>
        </p:nvPicPr>
        <p:blipFill>
          <a:blip r:embed="rId2"/>
          <a:stretch>
            <a:fillRect/>
          </a:stretch>
        </p:blipFill>
        <p:spPr>
          <a:xfrm>
            <a:off x="479425" y="1310269"/>
            <a:ext cx="11248118" cy="180421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4099482" y="3191403"/>
            <a:ext cx="7628061" cy="3426668"/>
          </a:xfrm>
          <a:prstGeom prst="rect">
            <a:avLst/>
          </a:prstGeom>
          <a:ln>
            <a:solidFill>
              <a:schemeClr val="tx1"/>
            </a:solidFill>
          </a:ln>
        </p:spPr>
      </p:pic>
      <p:sp>
        <p:nvSpPr>
          <p:cNvPr id="11" name="TextBox 10"/>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12517539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7" name="TextBox 6"/>
          <p:cNvSpPr txBox="1"/>
          <p:nvPr/>
        </p:nvSpPr>
        <p:spPr>
          <a:xfrm>
            <a:off x="395061" y="3242150"/>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567214"/>
            <a:ext cx="3864849" cy="1323439"/>
          </a:xfrm>
          <a:prstGeom prst="rect">
            <a:avLst/>
          </a:prstGeom>
        </p:spPr>
        <p:txBody>
          <a:bodyPr wrap="square">
            <a:spAutoFit/>
          </a:bodyPr>
          <a:lstStyle/>
          <a:p>
            <a:r>
              <a:rPr lang="en-US" sz="1600">
                <a:solidFill>
                  <a:srgbClr val="000000"/>
                </a:solidFill>
                <a:latin typeface="Arial Rounded MT Bold" panose="020F0704030504030204" pitchFamily="34" charset="0"/>
              </a:rPr>
              <a:t>We considered values greater than </a:t>
            </a:r>
            <a:r>
              <a:rPr lang="en-IN" sz="1600">
                <a:latin typeface="Arial Rounded MT Bold" panose="020F0704030504030204" pitchFamily="34" charset="0"/>
              </a:rPr>
              <a:t>2400000 </a:t>
            </a:r>
            <a:r>
              <a:rPr lang="en-US" sz="1600">
                <a:solidFill>
                  <a:srgbClr val="000000"/>
                </a:solidFill>
                <a:latin typeface="Arial Rounded MT Bold" panose="020F0704030504030204" pitchFamily="34" charset="0"/>
              </a:rPr>
              <a:t>as outliers and checked for any possible issues for rows with </a:t>
            </a:r>
            <a:r>
              <a:rPr lang="en-US" sz="1600" b="1">
                <a:latin typeface="Arial Rounded MT Bold" panose="020F0704030504030204" pitchFamily="34" charset="0"/>
              </a:rPr>
              <a:t>AMT_GOODS_PRICE</a:t>
            </a:r>
            <a:r>
              <a:rPr lang="en-US" sz="1600" b="1">
                <a:solidFill>
                  <a:srgbClr val="000000"/>
                </a:solidFill>
                <a:latin typeface="Arial Rounded MT Bold" panose="020F0704030504030204" pitchFamily="34" charset="0"/>
              </a:rPr>
              <a:t> </a:t>
            </a:r>
            <a:r>
              <a:rPr lang="en-US" sz="1600">
                <a:solidFill>
                  <a:srgbClr val="000000"/>
                </a:solidFill>
                <a:latin typeface="Arial Rounded MT Bold" panose="020F0704030504030204" pitchFamily="34" charset="0"/>
              </a:rPr>
              <a:t>greater than </a:t>
            </a:r>
            <a:r>
              <a:rPr lang="en-IN" sz="1600">
                <a:latin typeface="Arial Rounded MT Bold" panose="020F0704030504030204" pitchFamily="34" charset="0"/>
              </a:rPr>
              <a:t>2400000.</a:t>
            </a:r>
            <a:r>
              <a:rPr lang="en-US" sz="1600">
                <a:solidFill>
                  <a:srgbClr val="000000"/>
                </a:solidFill>
                <a:latin typeface="Arial Rounded MT Bold" panose="020F0704030504030204" pitchFamily="34" charset="0"/>
              </a:rPr>
              <a:t> Found no issues.</a:t>
            </a:r>
            <a:endParaRPr lang="en-US" sz="1600" b="1">
              <a:solidFill>
                <a:srgbClr val="000000"/>
              </a:solidFill>
              <a:latin typeface="Arial Rounded MT Bold" panose="020F0704030504030204" pitchFamily="34" charset="0"/>
            </a:endParaRPr>
          </a:p>
        </p:txBody>
      </p:sp>
      <p:sp>
        <p:nvSpPr>
          <p:cNvPr id="13" name="TextBox 12"/>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19.</a:t>
            </a:r>
            <a:r>
              <a:rPr lang="en-US" sz="1600">
                <a:latin typeface="Arial Rounded MT Bold" panose="020F0704030504030204" pitchFamily="34" charset="0"/>
              </a:rPr>
              <a:t> Dealing with Outliers in </a:t>
            </a:r>
            <a:r>
              <a:rPr lang="en-US" sz="1600" b="1">
                <a:latin typeface="Arial Rounded MT Bold" panose="020F0704030504030204" pitchFamily="34" charset="0"/>
              </a:rPr>
              <a:t>AMT_GOODS_PRICE </a:t>
            </a:r>
            <a:r>
              <a:rPr lang="en-US" sz="1600">
                <a:latin typeface="Arial Rounded MT Bold" panose="020F0704030504030204" pitchFamily="34" charset="0"/>
              </a:rPr>
              <a:t>column</a:t>
            </a:r>
          </a:p>
        </p:txBody>
      </p:sp>
      <p:pic>
        <p:nvPicPr>
          <p:cNvPr id="2" name="Picture 1"/>
          <p:cNvPicPr>
            <a:picLocks noChangeAspect="1"/>
          </p:cNvPicPr>
          <p:nvPr/>
        </p:nvPicPr>
        <p:blipFill>
          <a:blip r:embed="rId2"/>
          <a:stretch>
            <a:fillRect/>
          </a:stretch>
        </p:blipFill>
        <p:spPr>
          <a:xfrm>
            <a:off x="479426" y="1302873"/>
            <a:ext cx="11248118" cy="1797428"/>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4259913" y="3242150"/>
            <a:ext cx="7467631" cy="3443203"/>
          </a:xfrm>
          <a:prstGeom prst="rect">
            <a:avLst/>
          </a:prstGeom>
          <a:ln>
            <a:solidFill>
              <a:schemeClr val="tx1"/>
            </a:solidFill>
          </a:ln>
        </p:spPr>
      </p:pic>
      <p:sp>
        <p:nvSpPr>
          <p:cNvPr id="10" name="TextBox 9"/>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23344398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Arial Rounded MT Bold" panose="020F0704030504030204" pitchFamily="34" charset="0"/>
            </a:endParaRPr>
          </a:p>
        </p:txBody>
      </p:sp>
      <p:sp>
        <p:nvSpPr>
          <p:cNvPr id="7" name="TextBox 6"/>
          <p:cNvSpPr txBox="1"/>
          <p:nvPr/>
        </p:nvSpPr>
        <p:spPr>
          <a:xfrm>
            <a:off x="395061" y="3242150"/>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3567214"/>
            <a:ext cx="4215037" cy="1323439"/>
          </a:xfrm>
          <a:prstGeom prst="rect">
            <a:avLst/>
          </a:prstGeom>
        </p:spPr>
        <p:txBody>
          <a:bodyPr wrap="square">
            <a:spAutoFit/>
          </a:bodyPr>
          <a:lstStyle/>
          <a:p>
            <a:r>
              <a:rPr lang="en-US" sz="1600">
                <a:latin typeface="Arial Rounded MT Bold" panose="020F0704030504030204" pitchFamily="34" charset="0"/>
              </a:rPr>
              <a:t>We considered values greater than </a:t>
            </a:r>
            <a:r>
              <a:rPr lang="en-IN" sz="1600">
                <a:latin typeface="Arial Rounded MT Bold" panose="020F0704030504030204" pitchFamily="34" charset="0"/>
              </a:rPr>
              <a:t>140000 </a:t>
            </a:r>
            <a:r>
              <a:rPr lang="en-US" sz="1600">
                <a:latin typeface="Arial Rounded MT Bold" panose="020F0704030504030204" pitchFamily="34" charset="0"/>
              </a:rPr>
              <a:t>as outliers and checked for any possible issues for rows with </a:t>
            </a:r>
            <a:r>
              <a:rPr lang="en-US" sz="1600" b="1">
                <a:latin typeface="Arial Rounded MT Bold" panose="020F0704030504030204" pitchFamily="34" charset="0"/>
              </a:rPr>
              <a:t>AMT_ANNUITY </a:t>
            </a:r>
            <a:r>
              <a:rPr lang="en-US" sz="1600">
                <a:latin typeface="Arial Rounded MT Bold" panose="020F0704030504030204" pitchFamily="34" charset="0"/>
              </a:rPr>
              <a:t>greater than </a:t>
            </a:r>
            <a:r>
              <a:rPr lang="en-IN" sz="1600">
                <a:latin typeface="Arial Rounded MT Bold" panose="020F0704030504030204" pitchFamily="34" charset="0"/>
              </a:rPr>
              <a:t>140000.</a:t>
            </a:r>
            <a:r>
              <a:rPr lang="en-US" sz="1600">
                <a:latin typeface="Arial Rounded MT Bold" panose="020F0704030504030204" pitchFamily="34" charset="0"/>
              </a:rPr>
              <a:t> Found no issues.</a:t>
            </a:r>
            <a:endParaRPr lang="en-US" sz="1600" b="1">
              <a:latin typeface="Arial Rounded MT Bold" panose="020F0704030504030204" pitchFamily="34" charset="0"/>
            </a:endParaRPr>
          </a:p>
        </p:txBody>
      </p:sp>
      <p:sp>
        <p:nvSpPr>
          <p:cNvPr id="13" name="TextBox 12"/>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20.</a:t>
            </a:r>
            <a:r>
              <a:rPr lang="en-US" sz="1600">
                <a:latin typeface="Arial Rounded MT Bold" panose="020F0704030504030204" pitchFamily="34" charset="0"/>
              </a:rPr>
              <a:t> Dealing with Outliers in </a:t>
            </a:r>
            <a:r>
              <a:rPr lang="en-US" sz="1600" b="1">
                <a:latin typeface="Arial Rounded MT Bold" panose="020F0704030504030204" pitchFamily="34" charset="0"/>
              </a:rPr>
              <a:t>AMT_ANNUITY </a:t>
            </a:r>
            <a:r>
              <a:rPr lang="en-US" sz="1600">
                <a:latin typeface="Arial Rounded MT Bold" panose="020F0704030504030204" pitchFamily="34" charset="0"/>
              </a:rPr>
              <a:t>column</a:t>
            </a:r>
          </a:p>
        </p:txBody>
      </p:sp>
      <p:pic>
        <p:nvPicPr>
          <p:cNvPr id="4" name="Picture 3"/>
          <p:cNvPicPr>
            <a:picLocks noChangeAspect="1"/>
          </p:cNvPicPr>
          <p:nvPr/>
        </p:nvPicPr>
        <p:blipFill>
          <a:blip r:embed="rId2"/>
          <a:stretch>
            <a:fillRect/>
          </a:stretch>
        </p:blipFill>
        <p:spPr>
          <a:xfrm>
            <a:off x="479425" y="1296861"/>
            <a:ext cx="11248119" cy="1636606"/>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610100" y="3037795"/>
            <a:ext cx="7117444" cy="3639046"/>
          </a:xfrm>
          <a:prstGeom prst="rect">
            <a:avLst/>
          </a:prstGeom>
          <a:ln>
            <a:solidFill>
              <a:schemeClr val="tx1"/>
            </a:solidFill>
          </a:ln>
        </p:spPr>
      </p:pic>
      <p:sp>
        <p:nvSpPr>
          <p:cNvPr id="10" name="TextBox 9"/>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45132030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Arial Rounded MT Bold" panose="020F0704030504030204" pitchFamily="34" charset="0"/>
            </a:endParaRPr>
          </a:p>
        </p:txBody>
      </p:sp>
      <p:cxnSp>
        <p:nvCxnSpPr>
          <p:cNvPr id="15" name="Straight Connector 14"/>
          <p:cNvCxnSpPr/>
          <p:nvPr/>
        </p:nvCxnSpPr>
        <p:spPr>
          <a:xfrm flipV="1">
            <a:off x="2233749" y="822964"/>
            <a:ext cx="7458891" cy="13063"/>
          </a:xfrm>
          <a:prstGeom prst="line">
            <a:avLst/>
          </a:prstGeom>
          <a:ln w="50800">
            <a:gradFill flip="none" rotWithShape="1">
              <a:gsLst>
                <a:gs pos="100000">
                  <a:schemeClr val="accent1">
                    <a:lumMod val="5000"/>
                    <a:lumOff val="95000"/>
                    <a:alpha val="0"/>
                  </a:schemeClr>
                </a:gs>
                <a:gs pos="80000">
                  <a:srgbClr val="73553D"/>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61314" y="282025"/>
            <a:ext cx="3950719" cy="523220"/>
          </a:xfrm>
          <a:prstGeom prst="rect">
            <a:avLst/>
          </a:prstGeom>
          <a:noFill/>
        </p:spPr>
        <p:txBody>
          <a:bodyPr wrap="square" rtlCol="0">
            <a:spAutoFit/>
          </a:bodyPr>
          <a:lstStyle/>
          <a:p>
            <a:r>
              <a:rPr lang="en-IN" sz="2800" b="1">
                <a:latin typeface="Arial Rounded MT Bold" panose="020F0704030504030204" pitchFamily="34" charset="0"/>
              </a:rPr>
              <a:t>Data Pre-Processing</a:t>
            </a:r>
          </a:p>
        </p:txBody>
      </p:sp>
      <p:sp>
        <p:nvSpPr>
          <p:cNvPr id="4" name="TextBox 3"/>
          <p:cNvSpPr txBox="1"/>
          <p:nvPr/>
        </p:nvSpPr>
        <p:spPr>
          <a:xfrm>
            <a:off x="384629" y="1329327"/>
            <a:ext cx="11469460" cy="338554"/>
          </a:xfrm>
          <a:prstGeom prst="rect">
            <a:avLst/>
          </a:prstGeom>
          <a:noFill/>
        </p:spPr>
        <p:txBody>
          <a:bodyPr wrap="square" rtlCol="0">
            <a:spAutoFit/>
          </a:bodyPr>
          <a:lstStyle/>
          <a:p>
            <a:r>
              <a:rPr lang="en-US" sz="1600" b="1">
                <a:latin typeface="Arial Rounded MT Bold" panose="020F0704030504030204" pitchFamily="34" charset="0"/>
              </a:rPr>
              <a:t>21.</a:t>
            </a:r>
            <a:r>
              <a:rPr lang="en-US" sz="1600">
                <a:latin typeface="Arial Rounded MT Bold" panose="020F0704030504030204" pitchFamily="34" charset="0"/>
              </a:rPr>
              <a:t> Feature Engineering</a:t>
            </a:r>
          </a:p>
        </p:txBody>
      </p:sp>
      <p:pic>
        <p:nvPicPr>
          <p:cNvPr id="3" name="Picture 2"/>
          <p:cNvPicPr>
            <a:picLocks noChangeAspect="1"/>
          </p:cNvPicPr>
          <p:nvPr/>
        </p:nvPicPr>
        <p:blipFill>
          <a:blip r:embed="rId2"/>
          <a:stretch>
            <a:fillRect/>
          </a:stretch>
        </p:blipFill>
        <p:spPr>
          <a:xfrm>
            <a:off x="479425" y="1698659"/>
            <a:ext cx="7407275" cy="2373295"/>
          </a:xfrm>
          <a:prstGeom prst="rect">
            <a:avLst/>
          </a:prstGeom>
          <a:ln>
            <a:solidFill>
              <a:schemeClr val="tx1"/>
            </a:solidFill>
          </a:ln>
        </p:spPr>
      </p:pic>
    </p:spTree>
    <p:extLst>
      <p:ext uri="{BB962C8B-B14F-4D97-AF65-F5344CB8AC3E}">
        <p14:creationId xmlns:p14="http://schemas.microsoft.com/office/powerpoint/2010/main" val="427442800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84629" y="1329327"/>
            <a:ext cx="11469460" cy="338554"/>
          </a:xfrm>
          <a:prstGeom prst="rect">
            <a:avLst/>
          </a:prstGeom>
          <a:noFill/>
        </p:spPr>
        <p:txBody>
          <a:bodyPr wrap="square" rtlCol="0">
            <a:spAutoFit/>
          </a:bodyPr>
          <a:lstStyle/>
          <a:p>
            <a:r>
              <a:rPr lang="en-US" sz="1600" b="1">
                <a:latin typeface="Arial Rounded MT Bold" panose="020F0704030504030204" pitchFamily="34" charset="0"/>
              </a:rPr>
              <a:t>22.</a:t>
            </a:r>
            <a:r>
              <a:rPr lang="en-US" sz="1600">
                <a:latin typeface="Arial Rounded MT Bold" panose="020F0704030504030204" pitchFamily="34" charset="0"/>
              </a:rPr>
              <a:t> Checking if values of </a:t>
            </a:r>
            <a:r>
              <a:rPr lang="en-IN" sz="1600" b="1">
                <a:latin typeface="Arial Rounded MT Bold" panose="020F0704030504030204" pitchFamily="34" charset="0"/>
              </a:rPr>
              <a:t>YRS_EXP</a:t>
            </a:r>
            <a:r>
              <a:rPr lang="en-US" sz="1600">
                <a:latin typeface="Arial Rounded MT Bold" panose="020F0704030504030204" pitchFamily="34" charset="0"/>
              </a:rPr>
              <a:t>, </a:t>
            </a:r>
            <a:r>
              <a:rPr lang="en-IN" sz="1600" b="1">
                <a:latin typeface="Arial Rounded MT Bold" panose="020F0704030504030204" pitchFamily="34" charset="0"/>
              </a:rPr>
              <a:t>YRS_REG_CNG</a:t>
            </a:r>
            <a:r>
              <a:rPr lang="en-IN" sz="1600">
                <a:latin typeface="Arial Rounded MT Bold" panose="020F0704030504030204" pitchFamily="34" charset="0"/>
              </a:rPr>
              <a:t>, </a:t>
            </a:r>
            <a:r>
              <a:rPr lang="en-IN" sz="1600" b="1">
                <a:latin typeface="Arial Rounded MT Bold" panose="020F0704030504030204" pitchFamily="34" charset="0"/>
              </a:rPr>
              <a:t>YRS_ID_CNG </a:t>
            </a:r>
            <a:r>
              <a:rPr lang="en-IN" sz="1600">
                <a:latin typeface="Arial Rounded MT Bold" panose="020F0704030504030204" pitchFamily="34" charset="0"/>
              </a:rPr>
              <a:t>are more than </a:t>
            </a:r>
            <a:r>
              <a:rPr lang="en-IN" sz="1600" b="1">
                <a:latin typeface="Arial Rounded MT Bold" panose="020F0704030504030204" pitchFamily="34" charset="0"/>
              </a:rPr>
              <a:t>AGE</a:t>
            </a:r>
          </a:p>
        </p:txBody>
      </p:sp>
      <p:pic>
        <p:nvPicPr>
          <p:cNvPr id="2" name="Picture 1"/>
          <p:cNvPicPr>
            <a:picLocks noChangeAspect="1"/>
          </p:cNvPicPr>
          <p:nvPr/>
        </p:nvPicPr>
        <p:blipFill>
          <a:blip r:embed="rId2"/>
          <a:stretch>
            <a:fillRect/>
          </a:stretch>
        </p:blipFill>
        <p:spPr>
          <a:xfrm>
            <a:off x="479425" y="1775579"/>
            <a:ext cx="11374664" cy="3455939"/>
          </a:xfrm>
          <a:prstGeom prst="rect">
            <a:avLst/>
          </a:prstGeom>
          <a:ln>
            <a:solidFill>
              <a:schemeClr val="tx1"/>
            </a:solidFill>
          </a:ln>
        </p:spPr>
      </p:pic>
      <p:sp>
        <p:nvSpPr>
          <p:cNvPr id="7" name="TextBox 6"/>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306322072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pic>
        <p:nvPicPr>
          <p:cNvPr id="11" name="Picture 10"/>
          <p:cNvPicPr>
            <a:picLocks noChangeAspect="1"/>
          </p:cNvPicPr>
          <p:nvPr/>
        </p:nvPicPr>
        <p:blipFill>
          <a:blip r:embed="rId2"/>
          <a:stretch>
            <a:fillRect/>
          </a:stretch>
        </p:blipFill>
        <p:spPr>
          <a:xfrm>
            <a:off x="479425" y="4862510"/>
            <a:ext cx="8461015" cy="1720536"/>
          </a:xfrm>
          <a:prstGeom prst="rect">
            <a:avLst/>
          </a:prstGeom>
          <a:ln>
            <a:solidFill>
              <a:schemeClr val="tx1"/>
            </a:solidFill>
          </a:ln>
        </p:spPr>
      </p:pic>
      <p:sp>
        <p:nvSpPr>
          <p:cNvPr id="7" name="TextBox 6"/>
          <p:cNvSpPr txBox="1"/>
          <p:nvPr/>
        </p:nvSpPr>
        <p:spPr>
          <a:xfrm>
            <a:off x="395061" y="2413383"/>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2633943"/>
            <a:ext cx="5526771" cy="1015663"/>
          </a:xfrm>
          <a:prstGeom prst="rect">
            <a:avLst/>
          </a:prstGeom>
        </p:spPr>
        <p:txBody>
          <a:bodyPr wrap="square">
            <a:spAutoFit/>
          </a:bodyPr>
          <a:lstStyle/>
          <a:p>
            <a:pPr marL="285750" indent="-285750">
              <a:buFont typeface="Arial" panose="020B0604020202020204" pitchFamily="34" charset="0"/>
              <a:buChar char="•"/>
            </a:pPr>
            <a:r>
              <a:rPr lang="en-US" sz="1200">
                <a:solidFill>
                  <a:srgbClr val="000000"/>
                </a:solidFill>
                <a:latin typeface="Arial Rounded MT Bold" panose="020F0704030504030204" pitchFamily="34" charset="0"/>
              </a:rPr>
              <a:t>We considered values greater than equal to </a:t>
            </a:r>
            <a:r>
              <a:rPr lang="en-IN" sz="1200">
                <a:latin typeface="Arial Rounded MT Bold" panose="020F0704030504030204" pitchFamily="34" charset="0"/>
              </a:rPr>
              <a:t>65 </a:t>
            </a:r>
            <a:r>
              <a:rPr lang="en-US" sz="1200">
                <a:solidFill>
                  <a:srgbClr val="000000"/>
                </a:solidFill>
                <a:latin typeface="Arial Rounded MT Bold" panose="020F0704030504030204" pitchFamily="34" charset="0"/>
              </a:rPr>
              <a:t>as outliers as Annuity Amount larger than 65% of their Income Amount is too high for consistent payment. and checked distribution of </a:t>
            </a:r>
            <a:r>
              <a:rPr lang="en-US" sz="1200" b="1">
                <a:solidFill>
                  <a:srgbClr val="000000"/>
                </a:solidFill>
                <a:latin typeface="Arial Rounded MT Bold" panose="020F0704030504030204" pitchFamily="34" charset="0"/>
              </a:rPr>
              <a:t>CNT_FAM_MEMBERS</a:t>
            </a:r>
            <a:r>
              <a:rPr lang="en-US" sz="1200">
                <a:solidFill>
                  <a:srgbClr val="000000"/>
                </a:solidFill>
                <a:latin typeface="Arial Rounded MT Bold" panose="020F0704030504030204" pitchFamily="34" charset="0"/>
              </a:rPr>
              <a:t>, </a:t>
            </a:r>
            <a:r>
              <a:rPr lang="en-US" sz="1200" b="1">
                <a:solidFill>
                  <a:srgbClr val="000000"/>
                </a:solidFill>
                <a:latin typeface="Arial Rounded MT Bold" panose="020F0704030504030204" pitchFamily="34" charset="0"/>
              </a:rPr>
              <a:t>NAME_INCOME_TYPE</a:t>
            </a:r>
            <a:r>
              <a:rPr lang="en-US" sz="1200">
                <a:solidFill>
                  <a:srgbClr val="000000"/>
                </a:solidFill>
                <a:latin typeface="Arial Rounded MT Bold" panose="020F0704030504030204" pitchFamily="34" charset="0"/>
              </a:rPr>
              <a:t>, </a:t>
            </a:r>
            <a:r>
              <a:rPr lang="en-US" sz="1200" b="1">
                <a:solidFill>
                  <a:srgbClr val="000000"/>
                </a:solidFill>
                <a:latin typeface="Arial Rounded MT Bold" panose="020F0704030504030204" pitchFamily="34" charset="0"/>
              </a:rPr>
              <a:t>OCCUPATION_TYPE</a:t>
            </a:r>
            <a:r>
              <a:rPr lang="en-US" sz="1200">
                <a:solidFill>
                  <a:srgbClr val="000000"/>
                </a:solidFill>
                <a:latin typeface="Arial Rounded MT Bold" panose="020F0704030504030204" pitchFamily="34" charset="0"/>
              </a:rPr>
              <a:t> for rows with </a:t>
            </a:r>
            <a:r>
              <a:rPr lang="en-IN" sz="1200" b="1">
                <a:latin typeface="Arial Rounded MT Bold" panose="020F0704030504030204" pitchFamily="34" charset="0"/>
              </a:rPr>
              <a:t>ANNUITY%INCOME </a:t>
            </a:r>
            <a:r>
              <a:rPr lang="en-IN" sz="1200">
                <a:latin typeface="Arial Rounded MT Bold" panose="020F0704030504030204" pitchFamily="34" charset="0"/>
              </a:rPr>
              <a:t>values greater than equal to 65.</a:t>
            </a:r>
            <a:endParaRPr lang="en-US" sz="1200">
              <a:solidFill>
                <a:srgbClr val="000000"/>
              </a:solidFill>
              <a:latin typeface="Arial Rounded MT Bold" panose="020F0704030504030204" pitchFamily="34" charset="0"/>
            </a:endParaRPr>
          </a:p>
        </p:txBody>
      </p:sp>
      <p:sp>
        <p:nvSpPr>
          <p:cNvPr id="13" name="TextBox 12"/>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23.</a:t>
            </a:r>
            <a:r>
              <a:rPr lang="en-US" sz="1600">
                <a:latin typeface="Arial Rounded MT Bold" panose="020F0704030504030204" pitchFamily="34" charset="0"/>
              </a:rPr>
              <a:t> Dealing with Outliers in </a:t>
            </a:r>
            <a:r>
              <a:rPr lang="en-IN" sz="1600" b="1">
                <a:latin typeface="Arial Rounded MT Bold" panose="020F0704030504030204" pitchFamily="34" charset="0"/>
              </a:rPr>
              <a:t>ANNUITY%INCOME</a:t>
            </a:r>
            <a:r>
              <a:rPr lang="en-IN" sz="1600">
                <a:latin typeface="Arial Rounded MT Bold" panose="020F0704030504030204" pitchFamily="34" charset="0"/>
              </a:rPr>
              <a:t> c</a:t>
            </a:r>
            <a:r>
              <a:rPr lang="en-US" sz="1600">
                <a:latin typeface="Arial Rounded MT Bold" panose="020F0704030504030204" pitchFamily="34" charset="0"/>
              </a:rPr>
              <a:t>olumn</a:t>
            </a:r>
          </a:p>
        </p:txBody>
      </p:sp>
      <p:pic>
        <p:nvPicPr>
          <p:cNvPr id="9" name="Picture 8"/>
          <p:cNvPicPr>
            <a:picLocks noChangeAspect="1"/>
          </p:cNvPicPr>
          <p:nvPr/>
        </p:nvPicPr>
        <p:blipFill>
          <a:blip r:embed="rId3"/>
          <a:stretch>
            <a:fillRect/>
          </a:stretch>
        </p:blipFill>
        <p:spPr>
          <a:xfrm>
            <a:off x="6077070" y="2640109"/>
            <a:ext cx="2863370" cy="1762074"/>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8987246" y="2640109"/>
            <a:ext cx="2740298" cy="3942937"/>
          </a:xfrm>
          <a:prstGeom prst="rect">
            <a:avLst/>
          </a:prstGeom>
          <a:ln>
            <a:solidFill>
              <a:schemeClr val="tx1"/>
            </a:solidFill>
          </a:ln>
        </p:spPr>
      </p:pic>
      <p:sp>
        <p:nvSpPr>
          <p:cNvPr id="14" name="Rectangle 13"/>
          <p:cNvSpPr/>
          <p:nvPr/>
        </p:nvSpPr>
        <p:spPr>
          <a:xfrm>
            <a:off x="395061" y="3699124"/>
            <a:ext cx="5700939" cy="1200329"/>
          </a:xfrm>
          <a:prstGeom prst="rect">
            <a:avLst/>
          </a:prstGeom>
        </p:spPr>
        <p:txBody>
          <a:bodyPr wrap="square">
            <a:spAutoFit/>
          </a:bodyPr>
          <a:lstStyle/>
          <a:p>
            <a:pPr marL="285750" indent="-285750">
              <a:buFont typeface="Arial" panose="020B0604020202020204" pitchFamily="34" charset="0"/>
              <a:buChar char="•"/>
            </a:pPr>
            <a:r>
              <a:rPr lang="en-US" sz="1200">
                <a:solidFill>
                  <a:srgbClr val="000000"/>
                </a:solidFill>
                <a:latin typeface="Arial Rounded MT Bold" panose="020F0704030504030204" pitchFamily="34" charset="0"/>
              </a:rPr>
              <a:t>We can observe that most applicants were Laborers and Pensioners and had 2 Family Members. So we replaced values of </a:t>
            </a:r>
            <a:r>
              <a:rPr lang="en-US" sz="1200" b="1">
                <a:solidFill>
                  <a:srgbClr val="000000"/>
                </a:solidFill>
                <a:latin typeface="Arial Rounded MT Bold" panose="020F0704030504030204" pitchFamily="34" charset="0"/>
              </a:rPr>
              <a:t>ANNUITY%INCOME </a:t>
            </a:r>
            <a:r>
              <a:rPr lang="en-US" sz="1200">
                <a:solidFill>
                  <a:srgbClr val="000000"/>
                </a:solidFill>
                <a:latin typeface="Arial Rounded MT Bold" panose="020F0704030504030204" pitchFamily="34" charset="0"/>
              </a:rPr>
              <a:t>greater than equal to 65 with median value of the column</a:t>
            </a:r>
            <a:r>
              <a:rPr lang="en-US" sz="1200" b="1">
                <a:solidFill>
                  <a:srgbClr val="000000"/>
                </a:solidFill>
                <a:latin typeface="Arial Rounded MT Bold" panose="020F0704030504030204" pitchFamily="34" charset="0"/>
              </a:rPr>
              <a:t> </a:t>
            </a:r>
            <a:r>
              <a:rPr lang="en-US" sz="1200">
                <a:solidFill>
                  <a:srgbClr val="000000"/>
                </a:solidFill>
                <a:latin typeface="Arial Rounded MT Bold" panose="020F0704030504030204" pitchFamily="34" charset="0"/>
              </a:rPr>
              <a:t>for rows whose </a:t>
            </a:r>
            <a:r>
              <a:rPr lang="en-US" sz="1200" b="1">
                <a:solidFill>
                  <a:srgbClr val="000000"/>
                </a:solidFill>
                <a:latin typeface="Arial Rounded MT Bold" panose="020F0704030504030204" pitchFamily="34" charset="0"/>
              </a:rPr>
              <a:t>AMT_INCOME TOTAL </a:t>
            </a:r>
            <a:r>
              <a:rPr lang="en-US" sz="1200">
                <a:solidFill>
                  <a:srgbClr val="000000"/>
                </a:solidFill>
                <a:latin typeface="Arial Rounded MT Bold" panose="020F0704030504030204" pitchFamily="34" charset="0"/>
              </a:rPr>
              <a:t>is between 5000 less and 5000 more than </a:t>
            </a:r>
            <a:r>
              <a:rPr lang="en-US" sz="1200" b="1">
                <a:solidFill>
                  <a:srgbClr val="000000"/>
                </a:solidFill>
                <a:latin typeface="Arial Rounded MT Bold" panose="020F0704030504030204" pitchFamily="34" charset="0"/>
              </a:rPr>
              <a:t>AMT_INCOME_TOTAL </a:t>
            </a:r>
            <a:r>
              <a:rPr lang="en-US" sz="1200">
                <a:solidFill>
                  <a:srgbClr val="000000"/>
                </a:solidFill>
                <a:latin typeface="Arial Rounded MT Bold" panose="020F0704030504030204" pitchFamily="34" charset="0"/>
              </a:rPr>
              <a:t>value of rows of above condition.</a:t>
            </a:r>
          </a:p>
        </p:txBody>
      </p:sp>
      <p:pic>
        <p:nvPicPr>
          <p:cNvPr id="3" name="Picture 2"/>
          <p:cNvPicPr>
            <a:picLocks noChangeAspect="1"/>
          </p:cNvPicPr>
          <p:nvPr/>
        </p:nvPicPr>
        <p:blipFill>
          <a:blip r:embed="rId5"/>
          <a:stretch>
            <a:fillRect/>
          </a:stretch>
        </p:blipFill>
        <p:spPr>
          <a:xfrm>
            <a:off x="512241" y="1288588"/>
            <a:ext cx="11215303" cy="1186953"/>
          </a:xfrm>
          <a:prstGeom prst="rect">
            <a:avLst/>
          </a:prstGeom>
          <a:ln>
            <a:solidFill>
              <a:schemeClr val="tx1"/>
            </a:solidFill>
          </a:ln>
        </p:spPr>
      </p:pic>
      <p:sp>
        <p:nvSpPr>
          <p:cNvPr id="17" name="TextBox 16"/>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18" name="Straight Connector 1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9154849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87C3E5F1-C9D7-BCC5-D65C-229F9FF62060}"/>
              </a:ext>
            </a:extLst>
          </p:cNvPr>
          <p:cNvSpPr/>
          <p:nvPr/>
        </p:nvSpPr>
        <p:spPr>
          <a:xfrm>
            <a:off x="404951" y="1193298"/>
            <a:ext cx="11459142" cy="5273157"/>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ED9094EE-3622-FC33-19E6-EA21DBFB27A4}"/>
              </a:ext>
            </a:extLst>
          </p:cNvPr>
          <p:cNvSpPr txBox="1"/>
          <p:nvPr/>
        </p:nvSpPr>
        <p:spPr>
          <a:xfrm>
            <a:off x="5051232" y="344995"/>
            <a:ext cx="2553780" cy="646331"/>
          </a:xfrm>
          <a:prstGeom prst="rect">
            <a:avLst/>
          </a:prstGeom>
          <a:noFill/>
        </p:spPr>
        <p:txBody>
          <a:bodyPr wrap="square" rtlCol="0">
            <a:spAutoFit/>
          </a:bodyPr>
          <a:lstStyle/>
          <a:p>
            <a:r>
              <a:rPr lang="en-IN" sz="3600" b="1" dirty="0">
                <a:latin typeface="Arial Rounded MT Bold" panose="020F0704030504030204" pitchFamily="34" charset="0"/>
              </a:rPr>
              <a:t>Approach</a:t>
            </a:r>
          </a:p>
        </p:txBody>
      </p:sp>
      <p:sp>
        <p:nvSpPr>
          <p:cNvPr id="7" name="TextBox 6">
            <a:extLst>
              <a:ext uri="{FF2B5EF4-FFF2-40B4-BE49-F238E27FC236}">
                <a16:creationId xmlns:a16="http://schemas.microsoft.com/office/drawing/2014/main" id="{C6B26097-0BD8-692D-2F64-CFB8B29E3AA0}"/>
              </a:ext>
            </a:extLst>
          </p:cNvPr>
          <p:cNvSpPr txBox="1"/>
          <p:nvPr/>
        </p:nvSpPr>
        <p:spPr>
          <a:xfrm>
            <a:off x="616961" y="1321497"/>
            <a:ext cx="5479039" cy="501675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Rounded MT Bold" panose="020F0704030504030204" pitchFamily="34" charset="0"/>
              </a:rPr>
              <a:t>The provided dataset includes details on loan applications, such as applicant income, loan amounts, and disposable income factors like car and home ownership.</a:t>
            </a:r>
          </a:p>
          <a:p>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Firstly I tried understanding the whole dataset. </a:t>
            </a:r>
          </a:p>
          <a:p>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I, then conducted Data Pre-Processing, meticulously addressing issues such as missing entries, data inaccuracies, anomalies, and redundant records</a:t>
            </a:r>
          </a:p>
          <a:p>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I’ve promptly initiated Exploratory Data Analysis (EDA) tailored to our specific queries. To enhance comprehension, I’ve generated various graphs. Subsequently, derived conclusions and insights from the refined data and visualizations.</a:t>
            </a:r>
          </a:p>
          <a:p>
            <a:pPr marL="285750" indent="-285750">
              <a:buFont typeface="Arial" panose="020B0604020202020204" pitchFamily="34" charset="0"/>
              <a:buChar char="•"/>
            </a:pPr>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Now with the gathered insights, I’m compiling this detailed report.</a:t>
            </a:r>
          </a:p>
        </p:txBody>
      </p:sp>
      <p:pic>
        <p:nvPicPr>
          <p:cNvPr id="9" name="Picture 8">
            <a:extLst>
              <a:ext uri="{FF2B5EF4-FFF2-40B4-BE49-F238E27FC236}">
                <a16:creationId xmlns:a16="http://schemas.microsoft.com/office/drawing/2014/main" id="{573BBFA6-AA44-B3A0-49C7-F946C4295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122" y="1537184"/>
            <a:ext cx="4876190" cy="4876190"/>
          </a:xfrm>
          <a:prstGeom prst="rect">
            <a:avLst/>
          </a:prstGeom>
        </p:spPr>
      </p:pic>
      <p:cxnSp>
        <p:nvCxnSpPr>
          <p:cNvPr id="11" name="Straight Connector 10">
            <a:extLst>
              <a:ext uri="{FF2B5EF4-FFF2-40B4-BE49-F238E27FC236}">
                <a16:creationId xmlns:a16="http://schemas.microsoft.com/office/drawing/2014/main" id="{86DC4275-7614-675D-7C2B-EDA951A74A41}"/>
              </a:ext>
            </a:extLst>
          </p:cNvPr>
          <p:cNvCxnSpPr/>
          <p:nvPr/>
        </p:nvCxnSpPr>
        <p:spPr>
          <a:xfrm>
            <a:off x="481208" y="106618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3784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7" name="TextBox 6"/>
          <p:cNvSpPr txBox="1"/>
          <p:nvPr/>
        </p:nvSpPr>
        <p:spPr>
          <a:xfrm>
            <a:off x="395061" y="2544009"/>
            <a:ext cx="1083949" cy="338554"/>
          </a:xfrm>
          <a:prstGeom prst="rect">
            <a:avLst/>
          </a:prstGeom>
          <a:noFill/>
        </p:spPr>
        <p:txBody>
          <a:bodyPr wrap="square" rtlCol="0">
            <a:spAutoFit/>
          </a:bodyPr>
          <a:lstStyle/>
          <a:p>
            <a:r>
              <a:rPr lang="en-US" sz="1600" b="1">
                <a:latin typeface="Arial Rounded MT Bold" panose="020F0704030504030204" pitchFamily="34" charset="0"/>
              </a:rPr>
              <a:t>Action:</a:t>
            </a:r>
            <a:endParaRPr lang="en-US" sz="1600">
              <a:latin typeface="Arial Rounded MT Bold" panose="020F0704030504030204" pitchFamily="34" charset="0"/>
            </a:endParaRPr>
          </a:p>
        </p:txBody>
      </p:sp>
      <p:sp>
        <p:nvSpPr>
          <p:cNvPr id="8" name="Rectangle 7"/>
          <p:cNvSpPr/>
          <p:nvPr/>
        </p:nvSpPr>
        <p:spPr>
          <a:xfrm>
            <a:off x="395063" y="2880681"/>
            <a:ext cx="8647337" cy="738664"/>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Arial Rounded MT Bold" panose="020F0704030504030204" pitchFamily="34" charset="0"/>
              </a:rPr>
              <a:t>We considered values greater than 2000 as outliers as Credit Amount is generally repaid in multiple years and checked distribution of </a:t>
            </a:r>
            <a:r>
              <a:rPr lang="en-US" sz="1400" b="1">
                <a:solidFill>
                  <a:srgbClr val="000000"/>
                </a:solidFill>
                <a:latin typeface="Arial Rounded MT Bold" panose="020F0704030504030204" pitchFamily="34" charset="0"/>
              </a:rPr>
              <a:t>CNT_FAM_MEMBERS</a:t>
            </a:r>
            <a:r>
              <a:rPr lang="en-US" sz="1400">
                <a:solidFill>
                  <a:srgbClr val="000000"/>
                </a:solidFill>
                <a:latin typeface="Arial Rounded MT Bold" panose="020F0704030504030204" pitchFamily="34" charset="0"/>
              </a:rPr>
              <a:t>, </a:t>
            </a:r>
            <a:r>
              <a:rPr lang="en-US" sz="1400" b="1">
                <a:solidFill>
                  <a:srgbClr val="000000"/>
                </a:solidFill>
                <a:latin typeface="Arial Rounded MT Bold" panose="020F0704030504030204" pitchFamily="34" charset="0"/>
              </a:rPr>
              <a:t>NAME_INCOME_TYPE</a:t>
            </a:r>
            <a:r>
              <a:rPr lang="en-US" sz="1400">
                <a:solidFill>
                  <a:srgbClr val="000000"/>
                </a:solidFill>
                <a:latin typeface="Arial Rounded MT Bold" panose="020F0704030504030204" pitchFamily="34" charset="0"/>
              </a:rPr>
              <a:t>, </a:t>
            </a:r>
            <a:r>
              <a:rPr lang="en-US" sz="1400" b="1">
                <a:solidFill>
                  <a:srgbClr val="000000"/>
                </a:solidFill>
                <a:latin typeface="Arial Rounded MT Bold" panose="020F0704030504030204" pitchFamily="34" charset="0"/>
              </a:rPr>
              <a:t>OCCUPATION_TYPE</a:t>
            </a:r>
            <a:r>
              <a:rPr lang="en-US" sz="1400">
                <a:solidFill>
                  <a:srgbClr val="000000"/>
                </a:solidFill>
                <a:latin typeface="Arial Rounded MT Bold" panose="020F0704030504030204" pitchFamily="34" charset="0"/>
              </a:rPr>
              <a:t> for rows with </a:t>
            </a:r>
            <a:r>
              <a:rPr lang="en-IN" sz="1400" b="1">
                <a:latin typeface="Arial Rounded MT Bold" panose="020F0704030504030204" pitchFamily="34" charset="0"/>
              </a:rPr>
              <a:t>CREDIT%INCOME </a:t>
            </a:r>
            <a:r>
              <a:rPr lang="en-IN" sz="1400">
                <a:latin typeface="Arial Rounded MT Bold" panose="020F0704030504030204" pitchFamily="34" charset="0"/>
              </a:rPr>
              <a:t>values greater than 2000.</a:t>
            </a:r>
            <a:endParaRPr lang="en-US" sz="1400">
              <a:solidFill>
                <a:srgbClr val="000000"/>
              </a:solidFill>
              <a:latin typeface="Arial Rounded MT Bold" panose="020F0704030504030204" pitchFamily="34" charset="0"/>
            </a:endParaRPr>
          </a:p>
        </p:txBody>
      </p:sp>
      <p:sp>
        <p:nvSpPr>
          <p:cNvPr id="13" name="TextBox 12"/>
          <p:cNvSpPr txBox="1"/>
          <p:nvPr/>
        </p:nvSpPr>
        <p:spPr>
          <a:xfrm>
            <a:off x="384629" y="931035"/>
            <a:ext cx="11469460" cy="338554"/>
          </a:xfrm>
          <a:prstGeom prst="rect">
            <a:avLst/>
          </a:prstGeom>
          <a:noFill/>
        </p:spPr>
        <p:txBody>
          <a:bodyPr wrap="square" rtlCol="0">
            <a:spAutoFit/>
          </a:bodyPr>
          <a:lstStyle/>
          <a:p>
            <a:r>
              <a:rPr lang="en-US" sz="1600" b="1">
                <a:latin typeface="Arial Rounded MT Bold" panose="020F0704030504030204" pitchFamily="34" charset="0"/>
              </a:rPr>
              <a:t>24.</a:t>
            </a:r>
            <a:r>
              <a:rPr lang="en-US" sz="1600">
                <a:latin typeface="Arial Rounded MT Bold" panose="020F0704030504030204" pitchFamily="34" charset="0"/>
              </a:rPr>
              <a:t> Dealing with Outliers in </a:t>
            </a:r>
            <a:r>
              <a:rPr lang="en-IN" sz="1600" b="1">
                <a:latin typeface="Arial Rounded MT Bold" panose="020F0704030504030204" pitchFamily="34" charset="0"/>
              </a:rPr>
              <a:t>CREDIT%INCOME</a:t>
            </a:r>
            <a:r>
              <a:rPr lang="en-IN" sz="1600">
                <a:latin typeface="Arial Rounded MT Bold" panose="020F0704030504030204" pitchFamily="34" charset="0"/>
              </a:rPr>
              <a:t> c</a:t>
            </a:r>
            <a:r>
              <a:rPr lang="en-US" sz="1600">
                <a:latin typeface="Arial Rounded MT Bold" panose="020F0704030504030204" pitchFamily="34" charset="0"/>
              </a:rPr>
              <a:t>olumn</a:t>
            </a:r>
          </a:p>
        </p:txBody>
      </p:sp>
      <p:sp>
        <p:nvSpPr>
          <p:cNvPr id="14" name="Rectangle 13"/>
          <p:cNvSpPr/>
          <p:nvPr/>
        </p:nvSpPr>
        <p:spPr>
          <a:xfrm>
            <a:off x="395061" y="3708192"/>
            <a:ext cx="8647339" cy="954107"/>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Arial Rounded MT Bold" panose="020F0704030504030204" pitchFamily="34" charset="0"/>
              </a:rPr>
              <a:t>We can observe that most applicants were Laborers and Pensioners and had 2 Family Members. So we replaced values of </a:t>
            </a:r>
            <a:r>
              <a:rPr lang="en-US" sz="1400" b="1">
                <a:solidFill>
                  <a:srgbClr val="000000"/>
                </a:solidFill>
                <a:latin typeface="Arial Rounded MT Bold" panose="020F0704030504030204" pitchFamily="34" charset="0"/>
              </a:rPr>
              <a:t>CREDIT%INCOME </a:t>
            </a:r>
            <a:r>
              <a:rPr lang="en-US" sz="1400">
                <a:solidFill>
                  <a:srgbClr val="000000"/>
                </a:solidFill>
                <a:latin typeface="Arial Rounded MT Bold" panose="020F0704030504030204" pitchFamily="34" charset="0"/>
              </a:rPr>
              <a:t>greater than 2000 with median value of the column</a:t>
            </a:r>
            <a:r>
              <a:rPr lang="en-US" sz="1400" b="1">
                <a:solidFill>
                  <a:srgbClr val="000000"/>
                </a:solidFill>
                <a:latin typeface="Arial Rounded MT Bold" panose="020F0704030504030204" pitchFamily="34" charset="0"/>
              </a:rPr>
              <a:t> </a:t>
            </a:r>
            <a:r>
              <a:rPr lang="en-US" sz="1400">
                <a:solidFill>
                  <a:srgbClr val="000000"/>
                </a:solidFill>
                <a:latin typeface="Arial Rounded MT Bold" panose="020F0704030504030204" pitchFamily="34" charset="0"/>
              </a:rPr>
              <a:t>for rows whose </a:t>
            </a:r>
            <a:r>
              <a:rPr lang="en-US" sz="1400" b="1">
                <a:solidFill>
                  <a:srgbClr val="000000"/>
                </a:solidFill>
                <a:latin typeface="Arial Rounded MT Bold" panose="020F0704030504030204" pitchFamily="34" charset="0"/>
              </a:rPr>
              <a:t>AMT_INCOME TOTAL </a:t>
            </a:r>
            <a:r>
              <a:rPr lang="en-US" sz="1400">
                <a:solidFill>
                  <a:srgbClr val="000000"/>
                </a:solidFill>
                <a:latin typeface="Arial Rounded MT Bold" panose="020F0704030504030204" pitchFamily="34" charset="0"/>
              </a:rPr>
              <a:t>is between 5000 less and 5000 more than </a:t>
            </a:r>
            <a:r>
              <a:rPr lang="en-US" sz="1400" b="1">
                <a:solidFill>
                  <a:srgbClr val="000000"/>
                </a:solidFill>
                <a:latin typeface="Arial Rounded MT Bold" panose="020F0704030504030204" pitchFamily="34" charset="0"/>
              </a:rPr>
              <a:t>AMT_INCOME_TOTAL </a:t>
            </a:r>
            <a:r>
              <a:rPr lang="en-US" sz="1400">
                <a:solidFill>
                  <a:srgbClr val="000000"/>
                </a:solidFill>
                <a:latin typeface="Arial Rounded MT Bold" panose="020F0704030504030204" pitchFamily="34" charset="0"/>
              </a:rPr>
              <a:t>value of rows of above condition.</a:t>
            </a:r>
          </a:p>
        </p:txBody>
      </p:sp>
      <p:pic>
        <p:nvPicPr>
          <p:cNvPr id="2" name="Picture 1"/>
          <p:cNvPicPr>
            <a:picLocks noChangeAspect="1"/>
          </p:cNvPicPr>
          <p:nvPr/>
        </p:nvPicPr>
        <p:blipFill>
          <a:blip r:embed="rId2"/>
          <a:stretch>
            <a:fillRect/>
          </a:stretch>
        </p:blipFill>
        <p:spPr>
          <a:xfrm>
            <a:off x="479425" y="1352501"/>
            <a:ext cx="11248119" cy="1175598"/>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9386784" y="2605022"/>
            <a:ext cx="2340760" cy="4021923"/>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479425" y="4780302"/>
            <a:ext cx="8562975" cy="1847800"/>
          </a:xfrm>
          <a:prstGeom prst="rect">
            <a:avLst/>
          </a:prstGeom>
          <a:ln>
            <a:solidFill>
              <a:schemeClr val="tx1"/>
            </a:solidFill>
          </a:ln>
        </p:spPr>
      </p:pic>
      <p:sp>
        <p:nvSpPr>
          <p:cNvPr id="19" name="TextBox 18"/>
          <p:cNvSpPr txBox="1"/>
          <p:nvPr/>
        </p:nvSpPr>
        <p:spPr>
          <a:xfrm>
            <a:off x="433979" y="569927"/>
            <a:ext cx="11247120" cy="307777"/>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Detect and identify outliers in the dataset using Excel statistical functions and features, focusing on numerical variables.</a:t>
            </a:r>
          </a:p>
        </p:txBody>
      </p:sp>
      <p:cxnSp>
        <p:nvCxnSpPr>
          <p:cNvPr id="20" name="Straight Connector 1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B. Identify Outliers in the Dataset:</a:t>
            </a:r>
            <a:r>
              <a:rPr lang="en-US" sz="140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198983594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Arial Rounded MT Bold" panose="020F0704030504030204" pitchFamily="34" charset="0"/>
            </a:endParaRPr>
          </a:p>
        </p:txBody>
      </p:sp>
      <p:sp>
        <p:nvSpPr>
          <p:cNvPr id="7" name="TextBox 6"/>
          <p:cNvSpPr txBox="1"/>
          <p:nvPr/>
        </p:nvSpPr>
        <p:spPr>
          <a:xfrm>
            <a:off x="395061" y="2442411"/>
            <a:ext cx="1083949" cy="307777"/>
          </a:xfrm>
          <a:prstGeom prst="rect">
            <a:avLst/>
          </a:prstGeom>
          <a:noFill/>
        </p:spPr>
        <p:txBody>
          <a:bodyPr wrap="square" rtlCol="0">
            <a:spAutoFit/>
          </a:bodyPr>
          <a:lstStyle/>
          <a:p>
            <a:r>
              <a:rPr lang="en-US" sz="1400" b="1">
                <a:latin typeface="Arial Rounded MT Bold" panose="020F0704030504030204" pitchFamily="34" charset="0"/>
              </a:rPr>
              <a:t>Action:</a:t>
            </a:r>
            <a:endParaRPr lang="en-US" sz="1400">
              <a:latin typeface="Arial Rounded MT Bold" panose="020F0704030504030204" pitchFamily="34" charset="0"/>
            </a:endParaRPr>
          </a:p>
        </p:txBody>
      </p:sp>
      <p:sp>
        <p:nvSpPr>
          <p:cNvPr id="8" name="Rectangle 7"/>
          <p:cNvSpPr/>
          <p:nvPr/>
        </p:nvSpPr>
        <p:spPr>
          <a:xfrm>
            <a:off x="395063" y="2721027"/>
            <a:ext cx="11332481" cy="276999"/>
          </a:xfrm>
          <a:prstGeom prst="rect">
            <a:avLst/>
          </a:prstGeom>
        </p:spPr>
        <p:txBody>
          <a:bodyPr wrap="square">
            <a:spAutoFit/>
          </a:bodyPr>
          <a:lstStyle/>
          <a:p>
            <a:pPr marL="285750" indent="-285750">
              <a:buFont typeface="Arial" panose="020B0604020202020204" pitchFamily="34" charset="0"/>
              <a:buChar char="•"/>
            </a:pPr>
            <a:r>
              <a:rPr lang="en-US" sz="1200">
                <a:solidFill>
                  <a:srgbClr val="000000"/>
                </a:solidFill>
                <a:latin typeface="Arial Rounded MT Bold" panose="020F0704030504030204" pitchFamily="34" charset="0"/>
              </a:rPr>
              <a:t>Found no issues as all the values seemed reasonable.</a:t>
            </a:r>
          </a:p>
        </p:txBody>
      </p:sp>
      <p:sp>
        <p:nvSpPr>
          <p:cNvPr id="13" name="TextBox 12"/>
          <p:cNvSpPr txBox="1"/>
          <p:nvPr/>
        </p:nvSpPr>
        <p:spPr>
          <a:xfrm>
            <a:off x="384629" y="931035"/>
            <a:ext cx="11469460" cy="307777"/>
          </a:xfrm>
          <a:prstGeom prst="rect">
            <a:avLst/>
          </a:prstGeom>
          <a:noFill/>
        </p:spPr>
        <p:txBody>
          <a:bodyPr wrap="square" rtlCol="0">
            <a:spAutoFit/>
          </a:bodyPr>
          <a:lstStyle/>
          <a:p>
            <a:r>
              <a:rPr lang="en-US" sz="1400" b="1">
                <a:latin typeface="Arial Rounded MT Bold" panose="020F0704030504030204" pitchFamily="34" charset="0"/>
              </a:rPr>
              <a:t>25.</a:t>
            </a:r>
            <a:r>
              <a:rPr lang="en-US" sz="1400">
                <a:latin typeface="Arial Rounded MT Bold" panose="020F0704030504030204" pitchFamily="34" charset="0"/>
              </a:rPr>
              <a:t> Dealing with Outliers in </a:t>
            </a:r>
            <a:r>
              <a:rPr lang="en-IN" sz="1400" b="1">
                <a:latin typeface="Arial Rounded MT Bold" panose="020F0704030504030204" pitchFamily="34" charset="0"/>
              </a:rPr>
              <a:t>ANNUITY%CREDIT</a:t>
            </a:r>
            <a:r>
              <a:rPr lang="en-IN" sz="1400">
                <a:latin typeface="Arial Rounded MT Bold" panose="020F0704030504030204" pitchFamily="34" charset="0"/>
              </a:rPr>
              <a:t> c</a:t>
            </a:r>
            <a:r>
              <a:rPr lang="en-US" sz="1400">
                <a:latin typeface="Arial Rounded MT Bold" panose="020F0704030504030204" pitchFamily="34" charset="0"/>
              </a:rPr>
              <a:t>olumn</a:t>
            </a:r>
          </a:p>
        </p:txBody>
      </p:sp>
      <p:sp>
        <p:nvSpPr>
          <p:cNvPr id="17" name="TextBox 16"/>
          <p:cNvSpPr txBox="1"/>
          <p:nvPr/>
        </p:nvSpPr>
        <p:spPr>
          <a:xfrm>
            <a:off x="377375" y="3042864"/>
            <a:ext cx="11469460" cy="307777"/>
          </a:xfrm>
          <a:prstGeom prst="rect">
            <a:avLst/>
          </a:prstGeom>
          <a:noFill/>
        </p:spPr>
        <p:txBody>
          <a:bodyPr wrap="square" rtlCol="0">
            <a:spAutoFit/>
          </a:bodyPr>
          <a:lstStyle/>
          <a:p>
            <a:r>
              <a:rPr lang="en-US" sz="1400" b="1">
                <a:latin typeface="Arial Rounded MT Bold" panose="020F0704030504030204" pitchFamily="34" charset="0"/>
              </a:rPr>
              <a:t>26.</a:t>
            </a:r>
            <a:r>
              <a:rPr lang="en-US" sz="1400">
                <a:latin typeface="Arial Rounded MT Bold" panose="020F0704030504030204" pitchFamily="34" charset="0"/>
              </a:rPr>
              <a:t> Dealing with Outliers in </a:t>
            </a:r>
            <a:r>
              <a:rPr lang="en-IN" sz="1400" b="1">
                <a:latin typeface="Arial Rounded MT Bold" panose="020F0704030504030204" pitchFamily="34" charset="0"/>
              </a:rPr>
              <a:t>CREDIT%GOODS_PRICE</a:t>
            </a:r>
            <a:r>
              <a:rPr lang="en-IN" sz="1400">
                <a:latin typeface="Arial Rounded MT Bold" panose="020F0704030504030204" pitchFamily="34" charset="0"/>
              </a:rPr>
              <a:t> c</a:t>
            </a:r>
            <a:r>
              <a:rPr lang="en-US" sz="1400">
                <a:latin typeface="Arial Rounded MT Bold" panose="020F0704030504030204" pitchFamily="34" charset="0"/>
              </a:rPr>
              <a:t>olumn</a:t>
            </a:r>
          </a:p>
        </p:txBody>
      </p:sp>
      <p:sp>
        <p:nvSpPr>
          <p:cNvPr id="18" name="TextBox 17"/>
          <p:cNvSpPr txBox="1"/>
          <p:nvPr/>
        </p:nvSpPr>
        <p:spPr>
          <a:xfrm>
            <a:off x="416834" y="4597784"/>
            <a:ext cx="1083949" cy="307777"/>
          </a:xfrm>
          <a:prstGeom prst="rect">
            <a:avLst/>
          </a:prstGeom>
          <a:noFill/>
        </p:spPr>
        <p:txBody>
          <a:bodyPr wrap="square" rtlCol="0">
            <a:spAutoFit/>
          </a:bodyPr>
          <a:lstStyle/>
          <a:p>
            <a:r>
              <a:rPr lang="en-US" sz="1400" b="1">
                <a:latin typeface="Arial Rounded MT Bold" panose="020F0704030504030204" pitchFamily="34" charset="0"/>
              </a:rPr>
              <a:t>Action:</a:t>
            </a:r>
            <a:endParaRPr lang="en-US" sz="1400">
              <a:latin typeface="Arial Rounded MT Bold" panose="020F0704030504030204" pitchFamily="34" charset="0"/>
            </a:endParaRPr>
          </a:p>
        </p:txBody>
      </p:sp>
      <p:sp>
        <p:nvSpPr>
          <p:cNvPr id="19" name="Rectangle 18"/>
          <p:cNvSpPr/>
          <p:nvPr/>
        </p:nvSpPr>
        <p:spPr>
          <a:xfrm>
            <a:off x="416836" y="4876400"/>
            <a:ext cx="11332481" cy="461665"/>
          </a:xfrm>
          <a:prstGeom prst="rect">
            <a:avLst/>
          </a:prstGeom>
        </p:spPr>
        <p:txBody>
          <a:bodyPr wrap="square">
            <a:spAutoFit/>
          </a:bodyPr>
          <a:lstStyle/>
          <a:p>
            <a:pPr marL="285750" indent="-285750">
              <a:buFont typeface="Arial" panose="020B0604020202020204" pitchFamily="34" charset="0"/>
              <a:buChar char="•"/>
            </a:pPr>
            <a:r>
              <a:rPr lang="en-US" sz="1200">
                <a:solidFill>
                  <a:srgbClr val="000000"/>
                </a:solidFill>
                <a:latin typeface="Arial Rounded MT Bold" panose="020F0704030504030204" pitchFamily="34" charset="0"/>
              </a:rPr>
              <a:t>We considered values greater than 150 as outliers and replaced </a:t>
            </a:r>
            <a:r>
              <a:rPr lang="en-US" sz="1200" b="1">
                <a:solidFill>
                  <a:srgbClr val="000000"/>
                </a:solidFill>
                <a:latin typeface="Arial Rounded MT Bold" panose="020F0704030504030204" pitchFamily="34" charset="0"/>
              </a:rPr>
              <a:t>AMT_CREDIT</a:t>
            </a:r>
            <a:r>
              <a:rPr lang="en-US" sz="1200">
                <a:solidFill>
                  <a:srgbClr val="000000"/>
                </a:solidFill>
                <a:latin typeface="Arial Rounded MT Bold" panose="020F0704030504030204" pitchFamily="34" charset="0"/>
              </a:rPr>
              <a:t> column value of the row with </a:t>
            </a:r>
            <a:r>
              <a:rPr lang="en-US" sz="1200" b="1">
                <a:solidFill>
                  <a:srgbClr val="000000"/>
                </a:solidFill>
                <a:latin typeface="Arial Rounded MT Bold" panose="020F0704030504030204" pitchFamily="34" charset="0"/>
              </a:rPr>
              <a:t>AMT_GOODS_PRICE</a:t>
            </a:r>
            <a:r>
              <a:rPr lang="en-US" sz="1200">
                <a:solidFill>
                  <a:srgbClr val="000000"/>
                </a:solidFill>
                <a:latin typeface="Arial Rounded MT Bold" panose="020F0704030504030204" pitchFamily="34" charset="0"/>
              </a:rPr>
              <a:t> column value of the row.</a:t>
            </a:r>
          </a:p>
        </p:txBody>
      </p:sp>
      <p:pic>
        <p:nvPicPr>
          <p:cNvPr id="10" name="Picture 9"/>
          <p:cNvPicPr>
            <a:picLocks noChangeAspect="1"/>
          </p:cNvPicPr>
          <p:nvPr/>
        </p:nvPicPr>
        <p:blipFill>
          <a:blip r:embed="rId2"/>
          <a:stretch>
            <a:fillRect/>
          </a:stretch>
        </p:blipFill>
        <p:spPr>
          <a:xfrm>
            <a:off x="479425" y="5469871"/>
            <a:ext cx="7009946" cy="1149171"/>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07571" y="1318486"/>
            <a:ext cx="11219974" cy="1049284"/>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507571" y="3476536"/>
            <a:ext cx="11219973" cy="1081893"/>
          </a:xfrm>
          <a:prstGeom prst="rect">
            <a:avLst/>
          </a:prstGeom>
          <a:ln>
            <a:solidFill>
              <a:schemeClr val="tx1"/>
            </a:solidFill>
          </a:ln>
        </p:spPr>
      </p:pic>
      <p:sp>
        <p:nvSpPr>
          <p:cNvPr id="14" name="TextBox 13"/>
          <p:cNvSpPr txBox="1"/>
          <p:nvPr/>
        </p:nvSpPr>
        <p:spPr>
          <a:xfrm>
            <a:off x="433979" y="569927"/>
            <a:ext cx="11247120" cy="276999"/>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Detect and identify outliers in the dataset using Excel statistical functions and features, focusing on numerical variables.</a:t>
            </a:r>
          </a:p>
        </p:txBody>
      </p:sp>
      <p:cxnSp>
        <p:nvCxnSpPr>
          <p:cNvPr id="20" name="Straight Connector 1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18467" y="-1990"/>
            <a:ext cx="11262632" cy="523220"/>
          </a:xfrm>
          <a:prstGeom prst="rect">
            <a:avLst/>
          </a:prstGeom>
        </p:spPr>
        <p:txBody>
          <a:bodyPr wrap="square">
            <a:spAutoFit/>
          </a:bodyPr>
          <a:lstStyle/>
          <a:p>
            <a:r>
              <a:rPr lang="en-US" sz="1400" b="1" dirty="0">
                <a:latin typeface="Arial Rounded MT Bold" panose="020F0704030504030204" pitchFamily="34" charset="0"/>
              </a:rPr>
              <a:t>B. Identify Outliers in the Dataset:</a:t>
            </a:r>
            <a:r>
              <a:rPr lang="en-US" sz="1400" dirty="0">
                <a:latin typeface="Arial Rounded MT Bold" panose="020F0704030504030204" pitchFamily="34" charset="0"/>
              </a:rPr>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74877103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415961"/>
            <a:ext cx="11599817" cy="5298347"/>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latin typeface="Arial Rounded MT Bold" panose="020F0704030504030204" pitchFamily="34" charset="0"/>
              </a:rPr>
              <a:t>Task: </a:t>
            </a:r>
            <a:r>
              <a:rPr lang="en-US" sz="1400">
                <a:latin typeface="Arial Rounded MT Bold" panose="020F0704030504030204" pitchFamily="34" charset="0"/>
              </a:rPr>
              <a:t>Determine if there is data imbalance in the loan application dataset and calculate the ratio of data imbalance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479425" y="1640517"/>
            <a:ext cx="11175548" cy="1709546"/>
          </a:xfrm>
          <a:prstGeom prst="rect">
            <a:avLst/>
          </a:prstGeom>
          <a:ln>
            <a:solidFill>
              <a:schemeClr val="tx1"/>
            </a:solidFill>
          </a:ln>
        </p:spPr>
      </p:pic>
      <p:sp>
        <p:nvSpPr>
          <p:cNvPr id="12" name="Rectangle 11"/>
          <p:cNvSpPr/>
          <p:nvPr/>
        </p:nvSpPr>
        <p:spPr>
          <a:xfrm>
            <a:off x="380549" y="3519314"/>
            <a:ext cx="11332481" cy="738664"/>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Arial Rounded MT Bold" panose="020F0704030504030204" pitchFamily="34" charset="0"/>
              </a:rPr>
              <a:t>The Dataset is </a:t>
            </a:r>
            <a:r>
              <a:rPr lang="en-US" sz="1400" b="1">
                <a:solidFill>
                  <a:srgbClr val="000000"/>
                </a:solidFill>
                <a:latin typeface="Arial Rounded MT Bold" panose="020F0704030504030204" pitchFamily="34" charset="0"/>
              </a:rPr>
              <a:t>highly imbalanced</a:t>
            </a:r>
            <a:r>
              <a:rPr lang="en-US" sz="1400">
                <a:solidFill>
                  <a:srgbClr val="000000"/>
                </a:solidFill>
                <a:latin typeface="Arial Rounded MT Bold" panose="020F0704030504030204" pitchFamily="34" charset="0"/>
              </a:rPr>
              <a:t>, skewed more towards Class Label 0 (No Payment Difficulty). From above Bar Chart, we can see that around </a:t>
            </a:r>
            <a:r>
              <a:rPr lang="en-US" sz="1400" b="1">
                <a:solidFill>
                  <a:srgbClr val="000000"/>
                </a:solidFill>
                <a:latin typeface="Arial Rounded MT Bold" panose="020F0704030504030204" pitchFamily="34" charset="0"/>
              </a:rPr>
              <a:t>92%</a:t>
            </a:r>
            <a:r>
              <a:rPr lang="en-US" sz="1400">
                <a:solidFill>
                  <a:srgbClr val="000000"/>
                </a:solidFill>
                <a:latin typeface="Arial Rounded MT Bold" panose="020F0704030504030204" pitchFamily="34" charset="0"/>
              </a:rPr>
              <a:t> of Applicants didn’t had any difficulty in paying loan installments and around </a:t>
            </a:r>
            <a:r>
              <a:rPr lang="en-US" sz="1400" b="1">
                <a:solidFill>
                  <a:srgbClr val="000000"/>
                </a:solidFill>
                <a:latin typeface="Arial Rounded MT Bold" panose="020F0704030504030204" pitchFamily="34" charset="0"/>
              </a:rPr>
              <a:t>8%</a:t>
            </a:r>
            <a:r>
              <a:rPr lang="en-US" sz="1400">
                <a:solidFill>
                  <a:srgbClr val="000000"/>
                </a:solidFill>
                <a:latin typeface="Arial Rounded MT Bold" panose="020F0704030504030204" pitchFamily="34" charset="0"/>
              </a:rPr>
              <a:t> (Class Label 1) of Applicants had difficulty in paying loan installments.</a:t>
            </a:r>
          </a:p>
        </p:txBody>
      </p:sp>
      <p:sp>
        <p:nvSpPr>
          <p:cNvPr id="13" name="Rectangle 12"/>
          <p:cNvSpPr/>
          <p:nvPr/>
        </p:nvSpPr>
        <p:spPr>
          <a:xfrm>
            <a:off x="387808" y="4368400"/>
            <a:ext cx="11332481" cy="523220"/>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Arial Rounded MT Bold" panose="020F0704030504030204" pitchFamily="34" charset="0"/>
              </a:rPr>
              <a:t>This data imbalance may give wrong predictions during modelling. So it needs to be taken care of by upscaling Data of Class Label 1 or downscaling Data of Class Label 0.</a:t>
            </a:r>
          </a:p>
        </p:txBody>
      </p: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C. Analyze Data Imbalance:</a:t>
            </a:r>
            <a:r>
              <a:rPr lang="en-US" sz="1600">
                <a:latin typeface="Arial Rounded MT Bold" panose="020F0704030504030204" pitchFamily="34" charset="0"/>
              </a:rPr>
              <a:t> Data imbalance can affect the accuracy of the analysis, especially for binary classification problems. Understanding the data distribution is crucial for building reliable models.</a:t>
            </a:r>
          </a:p>
        </p:txBody>
      </p:sp>
    </p:spTree>
    <p:extLst>
      <p:ext uri="{BB962C8B-B14F-4D97-AF65-F5344CB8AC3E}">
        <p14:creationId xmlns:p14="http://schemas.microsoft.com/office/powerpoint/2010/main" val="1196889365"/>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698178" cy="461665"/>
          </a:xfrm>
          <a:prstGeom prst="rect">
            <a:avLst/>
          </a:prstGeom>
          <a:noFill/>
        </p:spPr>
        <p:txBody>
          <a:bodyPr wrap="square" rtlCol="0">
            <a:spAutoFit/>
          </a:bodyPr>
          <a:lstStyle/>
          <a:p>
            <a:r>
              <a:rPr lang="en-US" sz="1200" b="1" dirty="0">
                <a:latin typeface="Arial Rounded MT Bold" panose="020F0704030504030204" pitchFamily="34" charset="0"/>
              </a:rPr>
              <a:t>Task:</a:t>
            </a:r>
            <a:r>
              <a:rPr lang="en-US" sz="1200" dirty="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6414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pic>
        <p:nvPicPr>
          <p:cNvPr id="4" name="Picture 3"/>
          <p:cNvPicPr>
            <a:picLocks noChangeAspect="1"/>
          </p:cNvPicPr>
          <p:nvPr/>
        </p:nvPicPr>
        <p:blipFill>
          <a:blip r:embed="rId2"/>
          <a:stretch>
            <a:fillRect/>
          </a:stretch>
        </p:blipFill>
        <p:spPr>
          <a:xfrm>
            <a:off x="479425" y="2019373"/>
            <a:ext cx="11175548" cy="946173"/>
          </a:xfrm>
          <a:prstGeom prst="rect">
            <a:avLst/>
          </a:prstGeom>
          <a:ln>
            <a:solidFill>
              <a:schemeClr val="tx1"/>
            </a:solidFill>
          </a:ln>
        </p:spPr>
      </p:pic>
      <p:sp>
        <p:nvSpPr>
          <p:cNvPr id="6" name="TextBox 5"/>
          <p:cNvSpPr txBox="1"/>
          <p:nvPr/>
        </p:nvSpPr>
        <p:spPr>
          <a:xfrm>
            <a:off x="390525" y="2984500"/>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loan applications are for </a:t>
            </a:r>
            <a:r>
              <a:rPr lang="en-US" sz="1400" b="1">
                <a:latin typeface="Arial Rounded MT Bold" panose="020F0704030504030204" pitchFamily="34" charset="0"/>
              </a:rPr>
              <a:t>Cash Loans</a:t>
            </a:r>
            <a:r>
              <a:rPr lang="en-US" sz="1400">
                <a:latin typeface="Arial Rounded MT Bold" panose="020F0704030504030204" pitchFamily="34" charset="0"/>
              </a:rPr>
              <a:t> and very less are for </a:t>
            </a:r>
            <a:r>
              <a:rPr lang="en-US" sz="1400" b="1">
                <a:latin typeface="Arial Rounded MT Bold" panose="020F0704030504030204" pitchFamily="34" charset="0"/>
              </a:rPr>
              <a:t>Revolving Loans</a:t>
            </a:r>
            <a:r>
              <a:rPr lang="en-US" sz="1400">
                <a:latin typeface="Arial Rounded MT Bold" panose="020F0704030504030204" pitchFamily="34" charset="0"/>
              </a:rPr>
              <a:t>. This is True in reality as well.</a:t>
            </a:r>
            <a:endParaRPr lang="en-IN" sz="1400">
              <a:latin typeface="Arial Rounded MT Bold" panose="020F0704030504030204" pitchFamily="34" charset="0"/>
            </a:endParaRPr>
          </a:p>
        </p:txBody>
      </p:sp>
      <p:pic>
        <p:nvPicPr>
          <p:cNvPr id="9" name="Picture 8"/>
          <p:cNvPicPr>
            <a:picLocks noChangeAspect="1"/>
          </p:cNvPicPr>
          <p:nvPr/>
        </p:nvPicPr>
        <p:blipFill rotWithShape="1">
          <a:blip r:embed="rId3"/>
          <a:srcRect l="-509"/>
          <a:stretch/>
        </p:blipFill>
        <p:spPr>
          <a:xfrm>
            <a:off x="482600" y="3335754"/>
            <a:ext cx="11172373" cy="982910"/>
          </a:xfrm>
          <a:prstGeom prst="rect">
            <a:avLst/>
          </a:prstGeom>
          <a:ln>
            <a:solidFill>
              <a:schemeClr val="tx1"/>
            </a:solidFill>
          </a:ln>
        </p:spPr>
      </p:pic>
      <p:sp>
        <p:nvSpPr>
          <p:cNvPr id="14" name="TextBox 13"/>
          <p:cNvSpPr txBox="1"/>
          <p:nvPr/>
        </p:nvSpPr>
        <p:spPr>
          <a:xfrm>
            <a:off x="390525" y="4318000"/>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loan applicants are </a:t>
            </a:r>
            <a:r>
              <a:rPr lang="en-US" sz="1400" b="1">
                <a:latin typeface="Arial Rounded MT Bold" panose="020F0704030504030204" pitchFamily="34" charset="0"/>
              </a:rPr>
              <a:t>Females </a:t>
            </a:r>
            <a:r>
              <a:rPr lang="en-US" sz="1400">
                <a:latin typeface="Arial Rounded MT Bold" panose="020F0704030504030204" pitchFamily="34" charset="0"/>
              </a:rPr>
              <a:t>and less are </a:t>
            </a:r>
            <a:r>
              <a:rPr lang="en-US" sz="1400" b="1">
                <a:latin typeface="Arial Rounded MT Bold" panose="020F0704030504030204" pitchFamily="34" charset="0"/>
              </a:rPr>
              <a:t>Males</a:t>
            </a:r>
            <a:r>
              <a:rPr lang="en-US" sz="1400">
                <a:latin typeface="Arial Rounded MT Bold" panose="020F0704030504030204" pitchFamily="34" charset="0"/>
              </a:rPr>
              <a:t>.</a:t>
            </a:r>
            <a:endParaRPr lang="en-IN" sz="1400">
              <a:latin typeface="Arial Rounded MT Bold" panose="020F0704030504030204" pitchFamily="34" charset="0"/>
            </a:endParaRPr>
          </a:p>
        </p:txBody>
      </p:sp>
      <p:pic>
        <p:nvPicPr>
          <p:cNvPr id="10" name="Picture 9"/>
          <p:cNvPicPr>
            <a:picLocks noChangeAspect="1"/>
          </p:cNvPicPr>
          <p:nvPr/>
        </p:nvPicPr>
        <p:blipFill rotWithShape="1">
          <a:blip r:embed="rId4"/>
          <a:srcRect l="255"/>
          <a:stretch/>
        </p:blipFill>
        <p:spPr>
          <a:xfrm>
            <a:off x="482600" y="4673600"/>
            <a:ext cx="11172372" cy="964796"/>
          </a:xfrm>
          <a:prstGeom prst="rect">
            <a:avLst/>
          </a:prstGeom>
          <a:ln>
            <a:solidFill>
              <a:schemeClr val="tx1"/>
            </a:solidFill>
          </a:ln>
        </p:spPr>
      </p:pic>
      <p:sp>
        <p:nvSpPr>
          <p:cNvPr id="16" name="TextBox 15"/>
          <p:cNvSpPr txBox="1"/>
          <p:nvPr/>
        </p:nvSpPr>
        <p:spPr>
          <a:xfrm>
            <a:off x="390525" y="5651500"/>
            <a:ext cx="11264448"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loan applicants have </a:t>
            </a:r>
            <a:r>
              <a:rPr lang="en-US" sz="1400" b="1">
                <a:latin typeface="Arial Rounded MT Bold" panose="020F0704030504030204" pitchFamily="34" charset="0"/>
              </a:rPr>
              <a:t>Nuclear Family </a:t>
            </a:r>
            <a:r>
              <a:rPr lang="en-US" sz="1400">
                <a:latin typeface="Arial Rounded MT Bold" panose="020F0704030504030204" pitchFamily="34" charset="0"/>
              </a:rPr>
              <a:t>i.e. Both Husband and Wife are together. Very less number of applicants are </a:t>
            </a:r>
            <a:r>
              <a:rPr lang="en-US" sz="1400" b="1">
                <a:latin typeface="Arial Rounded MT Bold" panose="020F0704030504030204" pitchFamily="34" charset="0"/>
              </a:rPr>
              <a:t>Single Parent </a:t>
            </a:r>
            <a:r>
              <a:rPr lang="en-US" sz="1400">
                <a:latin typeface="Arial Rounded MT Bold" panose="020F0704030504030204" pitchFamily="34" charset="0"/>
              </a:rPr>
              <a:t>i.e. Husband and Wife are not together.</a:t>
            </a:r>
            <a:endParaRPr lang="en-IN" sz="1400">
              <a:latin typeface="Arial Rounded MT Bold" panose="020F0704030504030204" pitchFamily="34" charset="0"/>
            </a:endParaRPr>
          </a:p>
        </p:txBody>
      </p:sp>
    </p:spTree>
    <p:extLst>
      <p:ext uri="{BB962C8B-B14F-4D97-AF65-F5344CB8AC3E}">
        <p14:creationId xmlns:p14="http://schemas.microsoft.com/office/powerpoint/2010/main" val="13585104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82601" y="1815271"/>
            <a:ext cx="11172371" cy="1677187"/>
          </a:xfrm>
          <a:prstGeom prst="rect">
            <a:avLst/>
          </a:prstGeom>
          <a:ln>
            <a:solidFill>
              <a:schemeClr val="tx1"/>
            </a:solidFill>
          </a:ln>
        </p:spPr>
      </p:pic>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6" name="TextBox 5"/>
          <p:cNvSpPr txBox="1"/>
          <p:nvPr/>
        </p:nvSpPr>
        <p:spPr>
          <a:xfrm>
            <a:off x="390525" y="3517900"/>
            <a:ext cx="11264448"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were not accompanied by anyone else followed by applicants who were accompanies by family members.</a:t>
            </a:r>
            <a:endParaRPr lang="en-IN" sz="1400">
              <a:latin typeface="Arial Rounded MT Bold" panose="020F0704030504030204" pitchFamily="34" charset="0"/>
            </a:endParaRPr>
          </a:p>
        </p:txBody>
      </p:sp>
      <p:sp>
        <p:nvSpPr>
          <p:cNvPr id="16" name="TextBox 15"/>
          <p:cNvSpPr txBox="1"/>
          <p:nvPr/>
        </p:nvSpPr>
        <p:spPr>
          <a:xfrm>
            <a:off x="390525" y="5765800"/>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had </a:t>
            </a:r>
            <a:r>
              <a:rPr lang="en-US" sz="1400" b="1">
                <a:latin typeface="Arial Rounded MT Bold" panose="020F0704030504030204" pitchFamily="34" charset="0"/>
              </a:rPr>
              <a:t>Working </a:t>
            </a:r>
            <a:r>
              <a:rPr lang="en-US" sz="1400">
                <a:latin typeface="Arial Rounded MT Bold" panose="020F0704030504030204" pitchFamily="34" charset="0"/>
              </a:rPr>
              <a:t>Income Type followed by </a:t>
            </a:r>
            <a:r>
              <a:rPr lang="en-US" sz="1400" b="1">
                <a:latin typeface="Arial Rounded MT Bold" panose="020F0704030504030204" pitchFamily="34" charset="0"/>
              </a:rPr>
              <a:t>Commercial Associate </a:t>
            </a:r>
            <a:r>
              <a:rPr lang="en-US" sz="1400">
                <a:latin typeface="Arial Rounded MT Bold" panose="020F0704030504030204" pitchFamily="34" charset="0"/>
              </a:rPr>
              <a:t>Income Type.</a:t>
            </a:r>
            <a:endParaRPr lang="en-IN" sz="1400">
              <a:latin typeface="Arial Rounded MT Bold" panose="020F0704030504030204" pitchFamily="34" charset="0"/>
            </a:endParaRPr>
          </a:p>
        </p:txBody>
      </p:sp>
      <p:pic>
        <p:nvPicPr>
          <p:cNvPr id="7" name="Picture 6"/>
          <p:cNvPicPr>
            <a:picLocks noChangeAspect="1"/>
          </p:cNvPicPr>
          <p:nvPr/>
        </p:nvPicPr>
        <p:blipFill>
          <a:blip r:embed="rId3"/>
          <a:stretch>
            <a:fillRect/>
          </a:stretch>
        </p:blipFill>
        <p:spPr>
          <a:xfrm>
            <a:off x="482601" y="3869196"/>
            <a:ext cx="11172371" cy="1882208"/>
          </a:xfrm>
          <a:prstGeom prst="rect">
            <a:avLst/>
          </a:prstGeom>
          <a:ln>
            <a:solidFill>
              <a:schemeClr val="tx1"/>
            </a:solidFill>
          </a:ln>
        </p:spPr>
      </p:pic>
    </p:spTree>
    <p:extLst>
      <p:ext uri="{BB962C8B-B14F-4D97-AF65-F5344CB8AC3E}">
        <p14:creationId xmlns:p14="http://schemas.microsoft.com/office/powerpoint/2010/main" val="387596296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390525" y="4813300"/>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had education upto </a:t>
            </a:r>
            <a:r>
              <a:rPr lang="en-US" sz="1400" b="1">
                <a:latin typeface="Arial Rounded MT Bold" panose="020F0704030504030204" pitchFamily="34" charset="0"/>
              </a:rPr>
              <a:t>Secondary </a:t>
            </a:r>
            <a:r>
              <a:rPr lang="en-US" sz="1400">
                <a:latin typeface="Arial Rounded MT Bold" panose="020F0704030504030204" pitchFamily="34" charset="0"/>
              </a:rPr>
              <a:t>followed by </a:t>
            </a:r>
            <a:r>
              <a:rPr lang="en-US" sz="1400" b="1">
                <a:latin typeface="Arial Rounded MT Bold" panose="020F0704030504030204" pitchFamily="34" charset="0"/>
              </a:rPr>
              <a:t>Higher education.</a:t>
            </a:r>
            <a:endParaRPr lang="en-IN" sz="1400">
              <a:latin typeface="Arial Rounded MT Bold" panose="020F0704030504030204" pitchFamily="34" charset="0"/>
            </a:endParaRPr>
          </a:p>
        </p:txBody>
      </p:sp>
      <p:pic>
        <p:nvPicPr>
          <p:cNvPr id="4" name="Picture 3"/>
          <p:cNvPicPr>
            <a:picLocks noChangeAspect="1"/>
          </p:cNvPicPr>
          <p:nvPr/>
        </p:nvPicPr>
        <p:blipFill>
          <a:blip r:embed="rId2"/>
          <a:stretch>
            <a:fillRect/>
          </a:stretch>
        </p:blipFill>
        <p:spPr>
          <a:xfrm>
            <a:off x="479426" y="1807605"/>
            <a:ext cx="11175548" cy="2993601"/>
          </a:xfrm>
          <a:prstGeom prst="rect">
            <a:avLst/>
          </a:prstGeom>
          <a:ln>
            <a:solidFill>
              <a:schemeClr val="tx1"/>
            </a:solidFill>
          </a:ln>
        </p:spPr>
      </p:pic>
      <p:sp>
        <p:nvSpPr>
          <p:cNvPr id="12" name="TextBox 11"/>
          <p:cNvSpPr txBox="1"/>
          <p:nvPr/>
        </p:nvSpPr>
        <p:spPr>
          <a:xfrm>
            <a:off x="390525" y="5092700"/>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were normally </a:t>
            </a:r>
            <a:r>
              <a:rPr lang="en-US" sz="1400" b="1">
                <a:latin typeface="Arial Rounded MT Bold" panose="020F0704030504030204" pitchFamily="34" charset="0"/>
              </a:rPr>
              <a:t>Married </a:t>
            </a:r>
            <a:r>
              <a:rPr lang="en-US" sz="1400">
                <a:latin typeface="Arial Rounded MT Bold" panose="020F0704030504030204" pitchFamily="34" charset="0"/>
              </a:rPr>
              <a:t>followed by </a:t>
            </a:r>
            <a:r>
              <a:rPr lang="en-US" sz="1400" b="1">
                <a:latin typeface="Arial Rounded MT Bold" panose="020F0704030504030204" pitchFamily="34" charset="0"/>
              </a:rPr>
              <a:t>Single or Not Married.</a:t>
            </a:r>
            <a:endParaRPr lang="en-IN" sz="1400" b="1">
              <a:latin typeface="Arial Rounded MT Bold" panose="020F0704030504030204" pitchFamily="34" charset="0"/>
            </a:endParaRPr>
          </a:p>
        </p:txBody>
      </p:sp>
    </p:spTree>
    <p:extLst>
      <p:ext uri="{BB962C8B-B14F-4D97-AF65-F5344CB8AC3E}">
        <p14:creationId xmlns:p14="http://schemas.microsoft.com/office/powerpoint/2010/main" val="3097660609"/>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390525" y="6054271"/>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had </a:t>
            </a:r>
            <a:r>
              <a:rPr lang="en-US" sz="1400" b="1">
                <a:latin typeface="Arial Rounded MT Bold" panose="020F0704030504030204" pitchFamily="34" charset="0"/>
              </a:rPr>
              <a:t>own House </a:t>
            </a:r>
            <a:r>
              <a:rPr lang="en-US" sz="1400">
                <a:latin typeface="Arial Rounded MT Bold" panose="020F0704030504030204" pitchFamily="34" charset="0"/>
              </a:rPr>
              <a:t>followed by applicant who were living </a:t>
            </a:r>
            <a:r>
              <a:rPr lang="en-US" sz="1400" b="1">
                <a:latin typeface="Arial Rounded MT Bold" panose="020F0704030504030204" pitchFamily="34" charset="0"/>
              </a:rPr>
              <a:t>with parents</a:t>
            </a:r>
            <a:r>
              <a:rPr lang="en-US" sz="1400">
                <a:latin typeface="Arial Rounded MT Bold" panose="020F0704030504030204" pitchFamily="34" charset="0"/>
              </a:rPr>
              <a:t>.</a:t>
            </a:r>
            <a:endParaRPr lang="en-IN" sz="1400">
              <a:latin typeface="Arial Rounded MT Bold" panose="020F0704030504030204" pitchFamily="34" charset="0"/>
            </a:endParaRPr>
          </a:p>
        </p:txBody>
      </p:sp>
      <p:sp>
        <p:nvSpPr>
          <p:cNvPr id="12" name="TextBox 11"/>
          <p:cNvSpPr txBox="1"/>
          <p:nvPr/>
        </p:nvSpPr>
        <p:spPr>
          <a:xfrm>
            <a:off x="390525" y="6412049"/>
            <a:ext cx="11264448"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were </a:t>
            </a:r>
            <a:r>
              <a:rPr lang="en-US" sz="1400" b="1">
                <a:latin typeface="Arial Rounded MT Bold" panose="020F0704030504030204" pitchFamily="34" charset="0"/>
              </a:rPr>
              <a:t>Laborers </a:t>
            </a:r>
            <a:r>
              <a:rPr lang="en-US" sz="1400">
                <a:latin typeface="Arial Rounded MT Bold" panose="020F0704030504030204" pitchFamily="34" charset="0"/>
              </a:rPr>
              <a:t>followed by </a:t>
            </a:r>
            <a:r>
              <a:rPr lang="en-US" sz="1400" b="1">
                <a:latin typeface="Arial Rounded MT Bold" panose="020F0704030504030204" pitchFamily="34" charset="0"/>
              </a:rPr>
              <a:t>Waiters/barmen staff</a:t>
            </a:r>
            <a:r>
              <a:rPr lang="en-US" sz="1400">
                <a:latin typeface="Arial Rounded MT Bold" panose="020F0704030504030204" pitchFamily="34" charset="0"/>
              </a:rPr>
              <a:t>.</a:t>
            </a:r>
            <a:endParaRPr lang="en-IN" sz="1400" b="1">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79425" y="1807605"/>
            <a:ext cx="11175548" cy="4227435"/>
          </a:xfrm>
          <a:prstGeom prst="rect">
            <a:avLst/>
          </a:prstGeom>
          <a:ln>
            <a:solidFill>
              <a:schemeClr val="tx1"/>
            </a:solidFill>
          </a:ln>
        </p:spPr>
      </p:pic>
    </p:spTree>
    <p:extLst>
      <p:ext uri="{BB962C8B-B14F-4D97-AF65-F5344CB8AC3E}">
        <p14:creationId xmlns:p14="http://schemas.microsoft.com/office/powerpoint/2010/main" val="1062662171"/>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6022749" y="1794871"/>
            <a:ext cx="5903640"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worked in </a:t>
            </a:r>
            <a:r>
              <a:rPr lang="en-US" sz="1400" b="1">
                <a:latin typeface="Arial Rounded MT Bold" panose="020F0704030504030204" pitchFamily="34" charset="0"/>
              </a:rPr>
              <a:t>Business Entity Type 3 </a:t>
            </a:r>
            <a:r>
              <a:rPr lang="en-US" sz="1400">
                <a:latin typeface="Arial Rounded MT Bold" panose="020F0704030504030204" pitchFamily="34" charset="0"/>
              </a:rPr>
              <a:t>followed by applicants who </a:t>
            </a:r>
            <a:r>
              <a:rPr lang="en-US" sz="1400" b="1">
                <a:latin typeface="Arial Rounded MT Bold" panose="020F0704030504030204" pitchFamily="34" charset="0"/>
              </a:rPr>
              <a:t>didn’t worked </a:t>
            </a:r>
            <a:r>
              <a:rPr lang="en-US" sz="1400">
                <a:latin typeface="Arial Rounded MT Bold" panose="020F0704030504030204" pitchFamily="34" charset="0"/>
              </a:rPr>
              <a:t>at the time. Most of these applicants were </a:t>
            </a:r>
            <a:r>
              <a:rPr lang="en-US" sz="1400" b="1">
                <a:latin typeface="Arial Rounded MT Bold" panose="020F0704030504030204" pitchFamily="34" charset="0"/>
              </a:rPr>
              <a:t>Pensioners </a:t>
            </a:r>
            <a:r>
              <a:rPr lang="en-US" sz="1400">
                <a:latin typeface="Arial Rounded MT Bold" panose="020F0704030504030204" pitchFamily="34" charset="0"/>
              </a:rPr>
              <a:t>and few were </a:t>
            </a:r>
            <a:r>
              <a:rPr lang="en-US" sz="1400" b="1">
                <a:latin typeface="Arial Rounded MT Bold" panose="020F0704030504030204" pitchFamily="34" charset="0"/>
              </a:rPr>
              <a:t>Unemployed</a:t>
            </a:r>
            <a:r>
              <a:rPr lang="en-US" sz="1400">
                <a:latin typeface="Arial Rounded MT Bold" panose="020F0704030504030204" pitchFamily="34" charset="0"/>
              </a:rPr>
              <a:t>.</a:t>
            </a:r>
            <a:endParaRPr lang="en-IN" sz="1400">
              <a:latin typeface="Arial Rounded MT Bold" panose="020F0704030504030204" pitchFamily="34" charset="0"/>
            </a:endParaRPr>
          </a:p>
        </p:txBody>
      </p:sp>
      <p:pic>
        <p:nvPicPr>
          <p:cNvPr id="4" name="Picture 3"/>
          <p:cNvPicPr>
            <a:picLocks noChangeAspect="1"/>
          </p:cNvPicPr>
          <p:nvPr/>
        </p:nvPicPr>
        <p:blipFill>
          <a:blip r:embed="rId2"/>
          <a:stretch>
            <a:fillRect/>
          </a:stretch>
        </p:blipFill>
        <p:spPr>
          <a:xfrm>
            <a:off x="479425" y="1807605"/>
            <a:ext cx="5616575" cy="4783695"/>
          </a:xfrm>
          <a:prstGeom prst="rect">
            <a:avLst/>
          </a:prstGeom>
          <a:ln>
            <a:solidFill>
              <a:schemeClr val="tx1"/>
            </a:solidFill>
          </a:ln>
        </p:spPr>
      </p:pic>
    </p:spTree>
    <p:extLst>
      <p:ext uri="{BB962C8B-B14F-4D97-AF65-F5344CB8AC3E}">
        <p14:creationId xmlns:p14="http://schemas.microsoft.com/office/powerpoint/2010/main" val="3587313838"/>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479425" y="1807604"/>
            <a:ext cx="9693275" cy="4128394"/>
          </a:xfrm>
          <a:prstGeom prst="rect">
            <a:avLst/>
          </a:prstGeom>
          <a:ln>
            <a:solidFill>
              <a:schemeClr val="tx1"/>
            </a:solidFill>
          </a:ln>
        </p:spPr>
      </p:pic>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390525" y="6045200"/>
            <a:ext cx="11264448"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a:t>
            </a:r>
            <a:r>
              <a:rPr lang="en-US" sz="1400" b="1">
                <a:latin typeface="Arial Rounded MT Bold" panose="020F0704030504030204" pitchFamily="34" charset="0"/>
              </a:rPr>
              <a:t>didn’t own car </a:t>
            </a:r>
            <a:r>
              <a:rPr lang="en-US" sz="1400">
                <a:latin typeface="Arial Rounded MT Bold" panose="020F0704030504030204" pitchFamily="34" charset="0"/>
              </a:rPr>
              <a:t>but </a:t>
            </a:r>
            <a:r>
              <a:rPr lang="en-US" sz="1400" b="1">
                <a:latin typeface="Arial Rounded MT Bold" panose="020F0704030504030204" pitchFamily="34" charset="0"/>
              </a:rPr>
              <a:t>had own property</a:t>
            </a:r>
            <a:r>
              <a:rPr lang="en-US" sz="1400">
                <a:latin typeface="Arial Rounded MT Bold" panose="020F0704030504030204" pitchFamily="34" charset="0"/>
              </a:rPr>
              <a:t>. Almost everyone </a:t>
            </a:r>
            <a:r>
              <a:rPr lang="en-US" sz="1400" b="1">
                <a:latin typeface="Arial Rounded MT Bold" panose="020F0704030504030204" pitchFamily="34" charset="0"/>
              </a:rPr>
              <a:t>had a Mobile Phone </a:t>
            </a:r>
            <a:r>
              <a:rPr lang="en-US" sz="1400">
                <a:latin typeface="Arial Rounded MT Bold" panose="020F0704030504030204" pitchFamily="34" charset="0"/>
              </a:rPr>
              <a:t>and most </a:t>
            </a:r>
            <a:r>
              <a:rPr lang="en-US" sz="1400" b="1">
                <a:latin typeface="Arial Rounded MT Bold" panose="020F0704030504030204" pitchFamily="34" charset="0"/>
              </a:rPr>
              <a:t>applicant had a Phone from their employer</a:t>
            </a:r>
            <a:r>
              <a:rPr lang="en-US" sz="1400">
                <a:latin typeface="Arial Rounded MT Bold" panose="020F0704030504030204" pitchFamily="34" charset="0"/>
              </a:rPr>
              <a:t>.</a:t>
            </a:r>
            <a:endParaRPr lang="en-IN" sz="1400">
              <a:latin typeface="Arial Rounded MT Bold" panose="020F0704030504030204" pitchFamily="34" charset="0"/>
            </a:endParaRPr>
          </a:p>
        </p:txBody>
      </p:sp>
    </p:spTree>
    <p:extLst>
      <p:ext uri="{BB962C8B-B14F-4D97-AF65-F5344CB8AC3E}">
        <p14:creationId xmlns:p14="http://schemas.microsoft.com/office/powerpoint/2010/main" val="2173574214"/>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390525" y="6045200"/>
            <a:ext cx="11264448"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of the applicants didn’t had/provided </a:t>
            </a:r>
            <a:r>
              <a:rPr lang="en-US" sz="1400" b="1">
                <a:latin typeface="Arial Rounded MT Bold" panose="020F0704030504030204" pitchFamily="34" charset="0"/>
              </a:rPr>
              <a:t>home phone </a:t>
            </a:r>
            <a:r>
              <a:rPr lang="en-US" sz="1400">
                <a:latin typeface="Arial Rounded MT Bold" panose="020F0704030504030204" pitchFamily="34" charset="0"/>
              </a:rPr>
              <a:t>but most of the applicants phone provided were </a:t>
            </a:r>
            <a:r>
              <a:rPr lang="en-US" sz="1400" b="1">
                <a:latin typeface="Arial Rounded MT Bold" panose="020F0704030504030204" pitchFamily="34" charset="0"/>
              </a:rPr>
              <a:t>reachable</a:t>
            </a:r>
            <a:r>
              <a:rPr lang="en-US" sz="1400">
                <a:latin typeface="Arial Rounded MT Bold" panose="020F0704030504030204" pitchFamily="34" charset="0"/>
              </a:rPr>
              <a:t>. Also most applicants didn’t had/provided their </a:t>
            </a:r>
            <a:r>
              <a:rPr lang="en-US" sz="1400" b="1">
                <a:latin typeface="Arial Rounded MT Bold" panose="020F0704030504030204" pitchFamily="34" charset="0"/>
              </a:rPr>
              <a:t>Email ID</a:t>
            </a:r>
            <a:r>
              <a:rPr lang="en-US" sz="1400">
                <a:latin typeface="Arial Rounded MT Bold" panose="020F0704030504030204" pitchFamily="34" charset="0"/>
              </a:rPr>
              <a:t>s.</a:t>
            </a:r>
            <a:endParaRPr lang="en-IN" sz="1400">
              <a:latin typeface="Arial Rounded MT Bold" panose="020F0704030504030204" pitchFamily="34" charset="0"/>
            </a:endParaRPr>
          </a:p>
        </p:txBody>
      </p:sp>
      <p:pic>
        <p:nvPicPr>
          <p:cNvPr id="4" name="Picture 3"/>
          <p:cNvPicPr>
            <a:picLocks noChangeAspect="1"/>
          </p:cNvPicPr>
          <p:nvPr/>
        </p:nvPicPr>
        <p:blipFill>
          <a:blip r:embed="rId2"/>
          <a:stretch>
            <a:fillRect/>
          </a:stretch>
        </p:blipFill>
        <p:spPr>
          <a:xfrm>
            <a:off x="479424" y="1807605"/>
            <a:ext cx="10086975" cy="4230022"/>
          </a:xfrm>
          <a:prstGeom prst="rect">
            <a:avLst/>
          </a:prstGeom>
          <a:ln>
            <a:solidFill>
              <a:schemeClr val="tx1"/>
            </a:solidFill>
          </a:ln>
        </p:spPr>
      </p:pic>
    </p:spTree>
    <p:extLst>
      <p:ext uri="{BB962C8B-B14F-4D97-AF65-F5344CB8AC3E}">
        <p14:creationId xmlns:p14="http://schemas.microsoft.com/office/powerpoint/2010/main" val="413635017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03385" y="1701519"/>
            <a:ext cx="10874327" cy="4024032"/>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549582" y="329864"/>
            <a:ext cx="4439949" cy="646331"/>
          </a:xfrm>
          <a:prstGeom prst="rect">
            <a:avLst/>
          </a:prstGeom>
          <a:noFill/>
        </p:spPr>
        <p:txBody>
          <a:bodyPr wrap="square" rtlCol="0">
            <a:spAutoFit/>
          </a:bodyPr>
          <a:lstStyle/>
          <a:p>
            <a:r>
              <a:rPr lang="en-IN" sz="3600" b="1" dirty="0">
                <a:latin typeface="Arial Rounded MT Bold" panose="020F0704030504030204" pitchFamily="34" charset="0"/>
              </a:rPr>
              <a:t>Tech-Stack</a:t>
            </a:r>
            <a:r>
              <a:rPr lang="en-IN" sz="3600" b="1" dirty="0">
                <a:solidFill>
                  <a:schemeClr val="tx1">
                    <a:lumMod val="75000"/>
                    <a:lumOff val="25000"/>
                  </a:schemeClr>
                </a:solidFill>
                <a:latin typeface="Arial Rounded MT Bold" panose="020F0704030504030204" pitchFamily="34" charset="0"/>
              </a:rPr>
              <a:t> Used</a:t>
            </a:r>
          </a:p>
        </p:txBody>
      </p:sp>
      <p:sp>
        <p:nvSpPr>
          <p:cNvPr id="5" name="TextBox 4"/>
          <p:cNvSpPr txBox="1"/>
          <p:nvPr/>
        </p:nvSpPr>
        <p:spPr>
          <a:xfrm>
            <a:off x="992777" y="2637838"/>
            <a:ext cx="511361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Rounded MT Bold" panose="020F0704030504030204" pitchFamily="34" charset="0"/>
              </a:rPr>
              <a:t>Python 3.10.9 </a:t>
            </a:r>
            <a:r>
              <a:rPr lang="en-US" dirty="0">
                <a:latin typeface="Arial Rounded MT Bold" panose="020F0704030504030204" pitchFamily="34" charset="0"/>
              </a:rPr>
              <a:t>– Programming language used for Data Pre-processing and EDA</a:t>
            </a:r>
          </a:p>
          <a:p>
            <a:pPr marL="285750" indent="-285750">
              <a:buFont typeface="Arial" panose="020B0604020202020204" pitchFamily="34" charset="0"/>
              <a:buChar char="•"/>
            </a:pPr>
            <a:endParaRPr lang="en-US" b="1" dirty="0">
              <a:latin typeface="Arial Rounded MT Bold" panose="020F0704030504030204" pitchFamily="34" charset="0"/>
            </a:endParaRPr>
          </a:p>
          <a:p>
            <a:pPr marL="285750" indent="-285750">
              <a:buFont typeface="Arial" panose="020B0604020202020204" pitchFamily="34" charset="0"/>
              <a:buChar char="•"/>
            </a:pPr>
            <a:r>
              <a:rPr lang="en-US" b="1" dirty="0" err="1">
                <a:latin typeface="Arial Rounded MT Bold" panose="020F0704030504030204" pitchFamily="34" charset="0"/>
              </a:rPr>
              <a:t>Jupyter</a:t>
            </a:r>
            <a:r>
              <a:rPr lang="en-US" b="1" dirty="0">
                <a:latin typeface="Arial Rounded MT Bold" panose="020F0704030504030204" pitchFamily="34" charset="0"/>
              </a:rPr>
              <a:t> Notebook 6.5.2 – </a:t>
            </a:r>
            <a:r>
              <a:rPr lang="en-US" dirty="0">
                <a:latin typeface="Arial Rounded MT Bold" panose="020F0704030504030204" pitchFamily="34" charset="0"/>
              </a:rPr>
              <a:t>Interactive platform to write and execute codes in various programming languages (in this </a:t>
            </a:r>
            <a:r>
              <a:rPr lang="en-IN" dirty="0">
                <a:latin typeface="Arial Rounded MT Bold" panose="020F0704030504030204" pitchFamily="34" charset="0"/>
              </a:rPr>
              <a:t>case Python).</a:t>
            </a:r>
            <a:endParaRPr lang="en-US" dirty="0">
              <a:latin typeface="Arial Rounded MT Bold" panose="020F0704030504030204" pitchFamily="34" charset="0"/>
            </a:endParaRPr>
          </a:p>
        </p:txBody>
      </p:sp>
      <p:sp>
        <p:nvSpPr>
          <p:cNvPr id="9" name="TextBox 8"/>
          <p:cNvSpPr txBox="1"/>
          <p:nvPr/>
        </p:nvSpPr>
        <p:spPr>
          <a:xfrm>
            <a:off x="9968551" y="5740331"/>
            <a:ext cx="1423851" cy="241766"/>
          </a:xfrm>
          <a:prstGeom prst="rect">
            <a:avLst/>
          </a:prstGeom>
          <a:noFill/>
        </p:spPr>
        <p:txBody>
          <a:bodyPr wrap="square" rtlCol="0">
            <a:spAutoFit/>
          </a:bodyPr>
          <a:lstStyle/>
          <a:p>
            <a:r>
              <a:rPr lang="en-IN" sz="800"/>
              <a:t>Image Source: Google Images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0557" y="1832607"/>
            <a:ext cx="1448510" cy="161046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031" y="3480632"/>
            <a:ext cx="4793563" cy="2299660"/>
          </a:xfrm>
          <a:prstGeom prst="rect">
            <a:avLst/>
          </a:prstGeom>
        </p:spPr>
      </p:pic>
      <p:cxnSp>
        <p:nvCxnSpPr>
          <p:cNvPr id="11" name="Straight Connector 10"/>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69270"/>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sp>
        <p:nvSpPr>
          <p:cNvPr id="16" name="TextBox 15"/>
          <p:cNvSpPr txBox="1"/>
          <p:nvPr/>
        </p:nvSpPr>
        <p:spPr>
          <a:xfrm>
            <a:off x="6126480" y="1807605"/>
            <a:ext cx="5799909" cy="2246769"/>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Most applicants’ income was less than Unit 400000 but a lot of their Credit Amount is more than Unit 400000 showing that they have applied for loans of amount greater than their Income.</a:t>
            </a:r>
          </a:p>
          <a:p>
            <a:endParaRPr lang="en-US" sz="1400">
              <a:latin typeface="Arial Rounded MT Bold" panose="020F0704030504030204" pitchFamily="34" charset="0"/>
            </a:endParaRPr>
          </a:p>
          <a:p>
            <a:pPr marL="285750" indent="-285750">
              <a:buFont typeface="Arial" panose="020B0604020202020204" pitchFamily="34" charset="0"/>
              <a:buChar char="•"/>
            </a:pPr>
            <a:r>
              <a:rPr lang="en-US" sz="1400">
                <a:latin typeface="Arial Rounded MT Bold" panose="020F0704030504030204" pitchFamily="34" charset="0"/>
              </a:rPr>
              <a:t>Most applicants’ Annuity amount is less than Unit 50000 which is close to 10% of Income of most applicants.</a:t>
            </a:r>
          </a:p>
          <a:p>
            <a:endParaRPr lang="en-US" sz="1400">
              <a:latin typeface="Arial Rounded MT Bold" panose="020F0704030504030204" pitchFamily="34" charset="0"/>
            </a:endParaRPr>
          </a:p>
          <a:p>
            <a:pPr marL="285750" indent="-285750">
              <a:buFont typeface="Arial" panose="020B0604020202020204" pitchFamily="34" charset="0"/>
              <a:buChar char="•"/>
            </a:pPr>
            <a:r>
              <a:rPr lang="en-US" sz="1400">
                <a:latin typeface="Arial Rounded MT Bold" panose="020F0704030504030204" pitchFamily="34" charset="0"/>
              </a:rPr>
              <a:t>The distribution of </a:t>
            </a:r>
            <a:r>
              <a:rPr lang="en-US" sz="1400" b="1">
                <a:latin typeface="Arial Rounded MT Bold" panose="020F0704030504030204" pitchFamily="34" charset="0"/>
              </a:rPr>
              <a:t>AMT_GOODS_PRICE </a:t>
            </a:r>
            <a:r>
              <a:rPr lang="en-US" sz="1400">
                <a:latin typeface="Arial Rounded MT Bold" panose="020F0704030504030204" pitchFamily="34" charset="0"/>
              </a:rPr>
              <a:t>closely follows the distribution of </a:t>
            </a:r>
            <a:r>
              <a:rPr lang="en-US" sz="1400" b="1">
                <a:latin typeface="Arial Rounded MT Bold" panose="020F0704030504030204" pitchFamily="34" charset="0"/>
              </a:rPr>
              <a:t>AMT_CREDIT</a:t>
            </a:r>
            <a:r>
              <a:rPr lang="en-US" sz="1400">
                <a:latin typeface="Arial Rounded MT Bold" panose="020F0704030504030204" pitchFamily="34" charset="0"/>
              </a:rPr>
              <a:t>.</a:t>
            </a:r>
            <a:endParaRPr lang="en-IN" sz="1400">
              <a:latin typeface="Arial Rounded MT Bold" panose="020F07040305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425" y="1807605"/>
            <a:ext cx="5616575" cy="4775168"/>
          </a:xfrm>
          <a:prstGeom prst="rect">
            <a:avLst/>
          </a:prstGeom>
          <a:ln>
            <a:solidFill>
              <a:schemeClr val="tx1"/>
            </a:solidFill>
          </a:ln>
        </p:spPr>
      </p:pic>
    </p:spTree>
    <p:extLst>
      <p:ext uri="{BB962C8B-B14F-4D97-AF65-F5344CB8AC3E}">
        <p14:creationId xmlns:p14="http://schemas.microsoft.com/office/powerpoint/2010/main" val="2742962228"/>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2090057" cy="584775"/>
          </a:xfrm>
          <a:prstGeom prst="rect">
            <a:avLst/>
          </a:prstGeom>
          <a:noFill/>
        </p:spPr>
        <p:txBody>
          <a:bodyPr wrap="square" rtlCol="0">
            <a:spAutoFit/>
          </a:bodyPr>
          <a:lstStyle/>
          <a:p>
            <a:r>
              <a:rPr lang="en-US" sz="1600" b="1">
                <a:latin typeface="Arial Rounded MT Bold" panose="020F0704030504030204" pitchFamily="34" charset="0"/>
              </a:rPr>
              <a:t>Univariate Analysis:</a:t>
            </a:r>
            <a:endParaRPr lang="en-IN" sz="1600" b="1">
              <a:latin typeface="Arial Rounded MT Bold" panose="020F07040305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04783"/>
            <a:ext cx="11175548" cy="3221349"/>
          </a:xfrm>
          <a:prstGeom prst="rect">
            <a:avLst/>
          </a:prstGeom>
          <a:ln>
            <a:solidFill>
              <a:schemeClr val="tx1"/>
            </a:solidFill>
          </a:ln>
        </p:spPr>
      </p:pic>
      <p:sp>
        <p:nvSpPr>
          <p:cNvPr id="7" name="TextBox 6"/>
          <p:cNvSpPr txBox="1"/>
          <p:nvPr/>
        </p:nvSpPr>
        <p:spPr>
          <a:xfrm>
            <a:off x="479425" y="5329646"/>
            <a:ext cx="11175548" cy="107721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Rounded MT Bold" panose="020F0704030504030204" pitchFamily="34" charset="0"/>
              </a:rPr>
              <a:t>We can observe that </a:t>
            </a:r>
            <a:r>
              <a:rPr lang="en-US" sz="1600" b="1">
                <a:latin typeface="Arial Rounded MT Bold" panose="020F0704030504030204" pitchFamily="34" charset="0"/>
              </a:rPr>
              <a:t>AGE</a:t>
            </a:r>
            <a:r>
              <a:rPr lang="en-US" sz="1600">
                <a:latin typeface="Arial Rounded MT Bold" panose="020F0704030504030204" pitchFamily="34" charset="0"/>
              </a:rPr>
              <a:t> column somewhat follows a normal distribution and most applicants are between age 27 and 65 i.e. most were in the working age group.</a:t>
            </a:r>
          </a:p>
          <a:p>
            <a:endParaRPr lang="en-US" sz="1600">
              <a:latin typeface="Arial Rounded MT Bold" panose="020F0704030504030204" pitchFamily="34" charset="0"/>
            </a:endParaRPr>
          </a:p>
          <a:p>
            <a:pPr marL="285750" indent="-285750">
              <a:buFont typeface="Arial" panose="020B0604020202020204" pitchFamily="34" charset="0"/>
              <a:buChar char="•"/>
            </a:pPr>
            <a:r>
              <a:rPr lang="en-US" sz="1600">
                <a:latin typeface="Arial Rounded MT Bold" panose="020F0704030504030204" pitchFamily="34" charset="0"/>
              </a:rPr>
              <a:t>Also, most applicants had less than 8 years of work experience.</a:t>
            </a:r>
            <a:endParaRPr lang="en-IN" sz="1600">
              <a:latin typeface="Arial Rounded MT Bold" panose="020F0704030504030204" pitchFamily="34" charset="0"/>
            </a:endParaRPr>
          </a:p>
        </p:txBody>
      </p:sp>
    </p:spTree>
    <p:extLst>
      <p:ext uri="{BB962C8B-B14F-4D97-AF65-F5344CB8AC3E}">
        <p14:creationId xmlns:p14="http://schemas.microsoft.com/office/powerpoint/2010/main" val="89627809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3224347" cy="584775"/>
          </a:xfrm>
          <a:prstGeom prst="rect">
            <a:avLst/>
          </a:prstGeom>
          <a:noFill/>
        </p:spPr>
        <p:txBody>
          <a:bodyPr wrap="square" rtlCol="0">
            <a:spAutoFit/>
          </a:bodyPr>
          <a:lstStyle/>
          <a:p>
            <a:r>
              <a:rPr lang="en-US" sz="1600" b="1">
                <a:latin typeface="Arial Rounded MT Bold" panose="020F0704030504030204" pitchFamily="34" charset="0"/>
              </a:rPr>
              <a:t>Segmented Univariate Analysis:</a:t>
            </a:r>
            <a:endParaRPr lang="en-IN" sz="1600" b="1">
              <a:latin typeface="Arial Rounded MT Bold" panose="020F0704030504030204" pitchFamily="34" charset="0"/>
            </a:endParaRPr>
          </a:p>
        </p:txBody>
      </p:sp>
      <p:sp>
        <p:nvSpPr>
          <p:cNvPr id="16" name="TextBox 15"/>
          <p:cNvSpPr txBox="1"/>
          <p:nvPr/>
        </p:nvSpPr>
        <p:spPr>
          <a:xfrm>
            <a:off x="7678870" y="1807604"/>
            <a:ext cx="4247519" cy="2246769"/>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The first two plot shows relation between </a:t>
            </a:r>
            <a:r>
              <a:rPr lang="en-US" sz="1400" b="1">
                <a:latin typeface="Arial Rounded MT Bold" panose="020F0704030504030204" pitchFamily="34" charset="0"/>
              </a:rPr>
              <a:t>AMT_INCOME_TOTAL </a:t>
            </a:r>
            <a:r>
              <a:rPr lang="en-US" sz="1400">
                <a:latin typeface="Arial Rounded MT Bold" panose="020F0704030504030204" pitchFamily="34" charset="0"/>
              </a:rPr>
              <a:t>- </a:t>
            </a: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AMT_INCOME_TOTAL</a:t>
            </a:r>
            <a:r>
              <a:rPr lang="en-US" sz="1400">
                <a:latin typeface="Arial Rounded MT Bold" panose="020F0704030504030204" pitchFamily="34" charset="0"/>
              </a:rPr>
              <a:t> - </a:t>
            </a:r>
            <a:r>
              <a:rPr lang="en-US" sz="1400" b="1">
                <a:latin typeface="Arial Rounded MT Bold" panose="020F0704030504030204" pitchFamily="34" charset="0"/>
              </a:rPr>
              <a:t>AMT_ANNUITY </a:t>
            </a:r>
            <a:r>
              <a:rPr lang="en-US" sz="1400">
                <a:latin typeface="Arial Rounded MT Bold" panose="020F0704030504030204" pitchFamily="34" charset="0"/>
              </a:rPr>
              <a:t>with segmented </a:t>
            </a:r>
            <a:r>
              <a:rPr lang="en-US" sz="1400" b="1">
                <a:latin typeface="Arial Rounded MT Bold" panose="020F0704030504030204" pitchFamily="34" charset="0"/>
              </a:rPr>
              <a:t>NAME_EDUCATION_TYPE</a:t>
            </a:r>
            <a:r>
              <a:rPr lang="en-US" sz="1400">
                <a:latin typeface="Arial Rounded MT Bold" panose="020F0704030504030204" pitchFamily="34" charset="0"/>
              </a:rPr>
              <a:t>. We can observe that applicants with </a:t>
            </a:r>
            <a:r>
              <a:rPr lang="en-US" sz="1400" b="1">
                <a:latin typeface="Arial Rounded MT Bold" panose="020F0704030504030204" pitchFamily="34" charset="0"/>
              </a:rPr>
              <a:t>higher income </a:t>
            </a:r>
            <a:r>
              <a:rPr lang="en-US" sz="1400">
                <a:latin typeface="Arial Rounded MT Bold" panose="020F0704030504030204" pitchFamily="34" charset="0"/>
              </a:rPr>
              <a:t>and </a:t>
            </a:r>
            <a:r>
              <a:rPr lang="en-US" sz="1400" b="1">
                <a:latin typeface="Arial Rounded MT Bold" panose="020F0704030504030204" pitchFamily="34" charset="0"/>
              </a:rPr>
              <a:t>higher loan credit </a:t>
            </a:r>
            <a:r>
              <a:rPr lang="en-US" sz="1400">
                <a:latin typeface="Arial Rounded MT Bold" panose="020F0704030504030204" pitchFamily="34" charset="0"/>
              </a:rPr>
              <a:t>as well as </a:t>
            </a:r>
            <a:r>
              <a:rPr lang="en-US" sz="1400" b="1">
                <a:latin typeface="Arial Rounded MT Bold" panose="020F0704030504030204" pitchFamily="34" charset="0"/>
              </a:rPr>
              <a:t>higher income </a:t>
            </a:r>
            <a:r>
              <a:rPr lang="en-US" sz="1400">
                <a:latin typeface="Arial Rounded MT Bold" panose="020F0704030504030204" pitchFamily="34" charset="0"/>
              </a:rPr>
              <a:t>and </a:t>
            </a:r>
            <a:r>
              <a:rPr lang="en-US" sz="1400" b="1">
                <a:latin typeface="Arial Rounded MT Bold" panose="020F0704030504030204" pitchFamily="34" charset="0"/>
              </a:rPr>
              <a:t>higher loan annuity </a:t>
            </a:r>
            <a:r>
              <a:rPr lang="en-US" sz="1400">
                <a:latin typeface="Arial Rounded MT Bold" panose="020F0704030504030204" pitchFamily="34" charset="0"/>
              </a:rPr>
              <a:t>have </a:t>
            </a:r>
            <a:r>
              <a:rPr lang="en-US" sz="1400" b="1">
                <a:latin typeface="Arial Rounded MT Bold" panose="020F0704030504030204" pitchFamily="34" charset="0"/>
              </a:rPr>
              <a:t>Higher Education</a:t>
            </a:r>
            <a:r>
              <a:rPr lang="en-US" sz="1400">
                <a:latin typeface="Arial Rounded MT Bold" panose="020F0704030504030204" pitchFamily="34" charset="0"/>
              </a:rPr>
              <a:t>. Also blue points are more prominent as most applicants had </a:t>
            </a:r>
            <a:r>
              <a:rPr lang="en-US" sz="1400" b="1">
                <a:latin typeface="Arial Rounded MT Bold" panose="020F0704030504030204" pitchFamily="34" charset="0"/>
              </a:rPr>
              <a:t>Secondary Education</a:t>
            </a:r>
            <a:r>
              <a:rPr lang="en-US" sz="1400">
                <a:latin typeface="Arial Rounded MT Bold" panose="020F0704030504030204" pitchFamily="34" charset="0"/>
              </a:rPr>
              <a:t>.</a:t>
            </a:r>
            <a:endParaRPr lang="en-IN" sz="1400">
              <a:latin typeface="Arial Rounded MT Bold" panose="020F0704030504030204"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9815"/>
          <a:stretch/>
        </p:blipFill>
        <p:spPr>
          <a:xfrm>
            <a:off x="479424" y="1807604"/>
            <a:ext cx="7127875" cy="4780728"/>
          </a:xfrm>
          <a:prstGeom prst="rect">
            <a:avLst/>
          </a:prstGeom>
          <a:ln>
            <a:solidFill>
              <a:schemeClr val="tx1"/>
            </a:solidFill>
          </a:ln>
        </p:spPr>
      </p:pic>
      <p:sp>
        <p:nvSpPr>
          <p:cNvPr id="9" name="TextBox 8"/>
          <p:cNvSpPr txBox="1"/>
          <p:nvPr/>
        </p:nvSpPr>
        <p:spPr>
          <a:xfrm>
            <a:off x="7678870" y="4341661"/>
            <a:ext cx="4247519" cy="1815882"/>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The last two plot shows relation between </a:t>
            </a:r>
            <a:r>
              <a:rPr lang="en-US" sz="1400" b="1">
                <a:latin typeface="Arial Rounded MT Bold" panose="020F0704030504030204" pitchFamily="34" charset="0"/>
              </a:rPr>
              <a:t>AMT_INCOME_TOTAL </a:t>
            </a:r>
            <a:r>
              <a:rPr lang="en-US" sz="1400">
                <a:latin typeface="Arial Rounded MT Bold" panose="020F0704030504030204" pitchFamily="34" charset="0"/>
              </a:rPr>
              <a:t>- </a:t>
            </a: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AMT_INCOME_TOTAL</a:t>
            </a:r>
            <a:r>
              <a:rPr lang="en-US" sz="1400">
                <a:latin typeface="Arial Rounded MT Bold" panose="020F0704030504030204" pitchFamily="34" charset="0"/>
              </a:rPr>
              <a:t> - </a:t>
            </a:r>
            <a:r>
              <a:rPr lang="en-US" sz="1400" b="1">
                <a:latin typeface="Arial Rounded MT Bold" panose="020F0704030504030204" pitchFamily="34" charset="0"/>
              </a:rPr>
              <a:t>AMT_ANNUITY </a:t>
            </a:r>
            <a:r>
              <a:rPr lang="en-US" sz="1400">
                <a:latin typeface="Arial Rounded MT Bold" panose="020F0704030504030204" pitchFamily="34" charset="0"/>
              </a:rPr>
              <a:t>with segmented </a:t>
            </a:r>
            <a:r>
              <a:rPr lang="en-US" sz="1400" b="1">
                <a:latin typeface="Arial Rounded MT Bold" panose="020F0704030504030204" pitchFamily="34" charset="0"/>
              </a:rPr>
              <a:t>NAME_INCOME_TYPE</a:t>
            </a:r>
            <a:r>
              <a:rPr lang="en-US" sz="1400">
                <a:latin typeface="Arial Rounded MT Bold" panose="020F0704030504030204" pitchFamily="34" charset="0"/>
              </a:rPr>
              <a:t>. We can observe that applicants with </a:t>
            </a:r>
            <a:r>
              <a:rPr lang="en-US" sz="1400" b="1">
                <a:latin typeface="Arial Rounded MT Bold" panose="020F0704030504030204" pitchFamily="34" charset="0"/>
              </a:rPr>
              <a:t>higher income </a:t>
            </a:r>
            <a:r>
              <a:rPr lang="en-US" sz="1400">
                <a:latin typeface="Arial Rounded MT Bold" panose="020F0704030504030204" pitchFamily="34" charset="0"/>
              </a:rPr>
              <a:t>and </a:t>
            </a:r>
            <a:r>
              <a:rPr lang="en-US" sz="1400" b="1">
                <a:latin typeface="Arial Rounded MT Bold" panose="020F0704030504030204" pitchFamily="34" charset="0"/>
              </a:rPr>
              <a:t>higher loan credit </a:t>
            </a:r>
            <a:r>
              <a:rPr lang="en-US" sz="1400">
                <a:latin typeface="Arial Rounded MT Bold" panose="020F0704030504030204" pitchFamily="34" charset="0"/>
              </a:rPr>
              <a:t>as well as </a:t>
            </a:r>
            <a:r>
              <a:rPr lang="en-US" sz="1400" b="1">
                <a:latin typeface="Arial Rounded MT Bold" panose="020F0704030504030204" pitchFamily="34" charset="0"/>
              </a:rPr>
              <a:t>higher income </a:t>
            </a:r>
            <a:r>
              <a:rPr lang="en-US" sz="1400">
                <a:latin typeface="Arial Rounded MT Bold" panose="020F0704030504030204" pitchFamily="34" charset="0"/>
              </a:rPr>
              <a:t>and </a:t>
            </a:r>
            <a:r>
              <a:rPr lang="en-US" sz="1400" b="1">
                <a:latin typeface="Arial Rounded MT Bold" panose="020F0704030504030204" pitchFamily="34" charset="0"/>
              </a:rPr>
              <a:t>higher loan annuity </a:t>
            </a:r>
            <a:r>
              <a:rPr lang="en-US" sz="1400">
                <a:latin typeface="Arial Rounded MT Bold" panose="020F0704030504030204" pitchFamily="34" charset="0"/>
              </a:rPr>
              <a:t>have mostly </a:t>
            </a:r>
            <a:r>
              <a:rPr lang="en-US" sz="1400" b="1">
                <a:latin typeface="Arial Rounded MT Bold" panose="020F0704030504030204" pitchFamily="34" charset="0"/>
              </a:rPr>
              <a:t>Commercial associate </a:t>
            </a:r>
            <a:r>
              <a:rPr lang="en-US" sz="1400">
                <a:latin typeface="Arial Rounded MT Bold" panose="020F0704030504030204" pitchFamily="34" charset="0"/>
              </a:rPr>
              <a:t>type income.</a:t>
            </a:r>
            <a:endParaRPr lang="en-IN" sz="1400">
              <a:latin typeface="Arial Rounded MT Bold" panose="020F0704030504030204" pitchFamily="34" charset="0"/>
            </a:endParaRPr>
          </a:p>
        </p:txBody>
      </p:sp>
    </p:spTree>
    <p:extLst>
      <p:ext uri="{BB962C8B-B14F-4D97-AF65-F5344CB8AC3E}">
        <p14:creationId xmlns:p14="http://schemas.microsoft.com/office/powerpoint/2010/main" val="3698233308"/>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3224347" cy="584775"/>
          </a:xfrm>
          <a:prstGeom prst="rect">
            <a:avLst/>
          </a:prstGeom>
          <a:noFill/>
        </p:spPr>
        <p:txBody>
          <a:bodyPr wrap="square" rtlCol="0">
            <a:spAutoFit/>
          </a:bodyPr>
          <a:lstStyle/>
          <a:p>
            <a:r>
              <a:rPr lang="en-US" sz="1600" b="1">
                <a:latin typeface="Arial Rounded MT Bold" panose="020F0704030504030204" pitchFamily="34" charset="0"/>
              </a:rPr>
              <a:t>Segmented Univariate Analysis:</a:t>
            </a:r>
            <a:endParaRPr lang="en-IN" sz="1600" b="1">
              <a:latin typeface="Arial Rounded MT Bold" panose="020F0704030504030204"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50217" b="-611"/>
          <a:stretch/>
        </p:blipFill>
        <p:spPr>
          <a:xfrm>
            <a:off x="479425" y="1807604"/>
            <a:ext cx="7127875" cy="4800600"/>
          </a:xfrm>
          <a:prstGeom prst="rect">
            <a:avLst/>
          </a:prstGeom>
          <a:ln>
            <a:solidFill>
              <a:schemeClr val="tx1"/>
            </a:solidFill>
          </a:ln>
        </p:spPr>
      </p:pic>
      <p:sp>
        <p:nvSpPr>
          <p:cNvPr id="9" name="TextBox 8"/>
          <p:cNvSpPr txBox="1"/>
          <p:nvPr/>
        </p:nvSpPr>
        <p:spPr>
          <a:xfrm>
            <a:off x="7607300" y="1703100"/>
            <a:ext cx="4319089" cy="2246769"/>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The first two plot shows relation between </a:t>
            </a:r>
            <a:r>
              <a:rPr lang="en-US" sz="1400" b="1">
                <a:latin typeface="Arial Rounded MT Bold" panose="020F0704030504030204" pitchFamily="34" charset="0"/>
              </a:rPr>
              <a:t>AMT_INCOME_TOTAL </a:t>
            </a:r>
            <a:r>
              <a:rPr lang="en-US" sz="1400">
                <a:latin typeface="Arial Rounded MT Bold" panose="020F0704030504030204" pitchFamily="34" charset="0"/>
              </a:rPr>
              <a:t>- </a:t>
            </a: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AMT_INCOME_TOTAL</a:t>
            </a:r>
            <a:r>
              <a:rPr lang="en-US" sz="1400">
                <a:latin typeface="Arial Rounded MT Bold" panose="020F0704030504030204" pitchFamily="34" charset="0"/>
              </a:rPr>
              <a:t> - </a:t>
            </a:r>
            <a:r>
              <a:rPr lang="en-US" sz="1400" b="1">
                <a:latin typeface="Arial Rounded MT Bold" panose="020F0704030504030204" pitchFamily="34" charset="0"/>
              </a:rPr>
              <a:t>AMT_ANNUITY </a:t>
            </a:r>
            <a:r>
              <a:rPr lang="en-US" sz="1400">
                <a:latin typeface="Arial Rounded MT Bold" panose="020F0704030504030204" pitchFamily="34" charset="0"/>
              </a:rPr>
              <a:t>with segmented </a:t>
            </a:r>
            <a:r>
              <a:rPr lang="en-US" sz="1400" b="1">
                <a:latin typeface="Arial Rounded MT Bold" panose="020F0704030504030204" pitchFamily="34" charset="0"/>
              </a:rPr>
              <a:t>NAME_FAMILY_STATUS</a:t>
            </a:r>
            <a:r>
              <a:rPr lang="en-US" sz="1400">
                <a:latin typeface="Arial Rounded MT Bold" panose="020F0704030504030204" pitchFamily="34" charset="0"/>
              </a:rPr>
              <a:t>. We can observe that orange points are more prominent as most of the applicants were </a:t>
            </a:r>
            <a:r>
              <a:rPr lang="en-US" sz="1400" b="1">
                <a:latin typeface="Arial Rounded MT Bold" panose="020F0704030504030204" pitchFamily="34" charset="0"/>
              </a:rPr>
              <a:t>Married</a:t>
            </a:r>
            <a:r>
              <a:rPr lang="en-US" sz="1400">
                <a:latin typeface="Arial Rounded MT Bold" panose="020F0704030504030204" pitchFamily="34" charset="0"/>
              </a:rPr>
              <a:t> but we can not observe any relation between income amount, credit amount and annuity amount with segmented family status.</a:t>
            </a:r>
            <a:endParaRPr lang="en-IN" sz="1400">
              <a:latin typeface="Arial Rounded MT Bold" panose="020F0704030504030204" pitchFamily="34" charset="0"/>
            </a:endParaRPr>
          </a:p>
        </p:txBody>
      </p:sp>
      <p:sp>
        <p:nvSpPr>
          <p:cNvPr id="10" name="TextBox 9"/>
          <p:cNvSpPr txBox="1"/>
          <p:nvPr/>
        </p:nvSpPr>
        <p:spPr>
          <a:xfrm>
            <a:off x="7607300" y="4000025"/>
            <a:ext cx="4319089" cy="1815882"/>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The last two plot shows relation between </a:t>
            </a:r>
            <a:r>
              <a:rPr lang="en-US" sz="1400" b="1">
                <a:latin typeface="Arial Rounded MT Bold" panose="020F0704030504030204" pitchFamily="34" charset="0"/>
              </a:rPr>
              <a:t>AMT_INCOME_TOTAL </a:t>
            </a:r>
            <a:r>
              <a:rPr lang="en-US" sz="1400">
                <a:latin typeface="Arial Rounded MT Bold" panose="020F0704030504030204" pitchFamily="34" charset="0"/>
              </a:rPr>
              <a:t>- </a:t>
            </a: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AMT_INCOME_TOTAL</a:t>
            </a:r>
            <a:r>
              <a:rPr lang="en-US" sz="1400">
                <a:latin typeface="Arial Rounded MT Bold" panose="020F0704030504030204" pitchFamily="34" charset="0"/>
              </a:rPr>
              <a:t> - </a:t>
            </a:r>
            <a:r>
              <a:rPr lang="en-US" sz="1400" b="1">
                <a:latin typeface="Arial Rounded MT Bold" panose="020F0704030504030204" pitchFamily="34" charset="0"/>
              </a:rPr>
              <a:t>AMT_ANNUITY </a:t>
            </a:r>
            <a:r>
              <a:rPr lang="en-US" sz="1400">
                <a:latin typeface="Arial Rounded MT Bold" panose="020F0704030504030204" pitchFamily="34" charset="0"/>
              </a:rPr>
              <a:t>with segmented </a:t>
            </a:r>
            <a:r>
              <a:rPr lang="en-US" sz="1400" b="1">
                <a:latin typeface="Arial Rounded MT Bold" panose="020F0704030504030204" pitchFamily="34" charset="0"/>
              </a:rPr>
              <a:t>CODE_GENDER</a:t>
            </a:r>
            <a:r>
              <a:rPr lang="en-US" sz="1400">
                <a:latin typeface="Arial Rounded MT Bold" panose="020F0704030504030204" pitchFamily="34" charset="0"/>
              </a:rPr>
              <a:t>. We can observe that blue points are more prominent towards right and upper side that shows Male have mostly higher income, higher credit amount and higher annuity amount.</a:t>
            </a:r>
            <a:endParaRPr lang="en-IN" sz="1400">
              <a:latin typeface="Arial Rounded MT Bold" panose="020F0704030504030204" pitchFamily="34" charset="0"/>
            </a:endParaRPr>
          </a:p>
        </p:txBody>
      </p:sp>
    </p:spTree>
    <p:extLst>
      <p:ext uri="{BB962C8B-B14F-4D97-AF65-F5344CB8AC3E}">
        <p14:creationId xmlns:p14="http://schemas.microsoft.com/office/powerpoint/2010/main" val="258473418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44440"/>
            <a:ext cx="3321720" cy="338554"/>
          </a:xfrm>
          <a:prstGeom prst="rect">
            <a:avLst/>
          </a:prstGeom>
          <a:noFill/>
        </p:spPr>
        <p:txBody>
          <a:bodyPr wrap="square" rtlCol="0">
            <a:spAutoFit/>
          </a:bodyPr>
          <a:lstStyle/>
          <a:p>
            <a:r>
              <a:rPr lang="en-US" sz="1600" b="1">
                <a:latin typeface="Arial Rounded MT Bold" panose="020F0704030504030204" pitchFamily="34" charset="0"/>
              </a:rPr>
              <a:t>Bivariate Analysis:</a:t>
            </a:r>
            <a:endParaRPr lang="en-IN" sz="1600" b="1">
              <a:latin typeface="Arial Rounded MT Bold" panose="020F07040305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786826"/>
            <a:ext cx="11175547" cy="3281974"/>
          </a:xfrm>
          <a:prstGeom prst="rect">
            <a:avLst/>
          </a:prstGeom>
          <a:ln>
            <a:solidFill>
              <a:schemeClr val="tx1"/>
            </a:solidFill>
          </a:ln>
        </p:spPr>
      </p:pic>
      <p:sp>
        <p:nvSpPr>
          <p:cNvPr id="16" name="TextBox 15"/>
          <p:cNvSpPr txBox="1"/>
          <p:nvPr/>
        </p:nvSpPr>
        <p:spPr>
          <a:xfrm>
            <a:off x="479427" y="5167691"/>
            <a:ext cx="11446962"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We can observe that most clients applied for Loans during </a:t>
            </a:r>
            <a:r>
              <a:rPr lang="en-US" sz="1400" b="1">
                <a:latin typeface="Arial Rounded MT Bold" panose="020F0704030504030204" pitchFamily="34" charset="0"/>
              </a:rPr>
              <a:t>Weekdays </a:t>
            </a:r>
            <a:r>
              <a:rPr lang="en-US" sz="1400">
                <a:latin typeface="Arial Rounded MT Bold" panose="020F0704030504030204" pitchFamily="34" charset="0"/>
              </a:rPr>
              <a:t>and between </a:t>
            </a:r>
            <a:r>
              <a:rPr lang="en-US" sz="1400" b="1">
                <a:latin typeface="Arial Rounded MT Bold" panose="020F0704030504030204" pitchFamily="34" charset="0"/>
              </a:rPr>
              <a:t>9 A.M </a:t>
            </a:r>
            <a:r>
              <a:rPr lang="en-US" sz="1400">
                <a:latin typeface="Arial Rounded MT Bold" panose="020F0704030504030204" pitchFamily="34" charset="0"/>
              </a:rPr>
              <a:t>and </a:t>
            </a:r>
            <a:r>
              <a:rPr lang="en-US" sz="1400" b="1">
                <a:latin typeface="Arial Rounded MT Bold" panose="020F0704030504030204" pitchFamily="34" charset="0"/>
              </a:rPr>
              <a:t>4 P.M</a:t>
            </a:r>
            <a:r>
              <a:rPr lang="en-US" sz="1400">
                <a:latin typeface="Arial Rounded MT Bold" panose="020F0704030504030204" pitchFamily="34" charset="0"/>
              </a:rPr>
              <a:t>. But there are also very few clients who applied for Loans late at night as well.</a:t>
            </a:r>
          </a:p>
        </p:txBody>
      </p:sp>
    </p:spTree>
    <p:extLst>
      <p:ext uri="{BB962C8B-B14F-4D97-AF65-F5344CB8AC3E}">
        <p14:creationId xmlns:p14="http://schemas.microsoft.com/office/powerpoint/2010/main" val="60436078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660340"/>
            <a:ext cx="3321720" cy="338554"/>
          </a:xfrm>
          <a:prstGeom prst="rect">
            <a:avLst/>
          </a:prstGeom>
          <a:noFill/>
        </p:spPr>
        <p:txBody>
          <a:bodyPr wrap="square" rtlCol="0">
            <a:spAutoFit/>
          </a:bodyPr>
          <a:lstStyle/>
          <a:p>
            <a:r>
              <a:rPr lang="en-US" sz="1600" b="1">
                <a:latin typeface="Arial Rounded MT Bold" panose="020F0704030504030204" pitchFamily="34" charset="0"/>
              </a:rPr>
              <a:t>Bivariate Analysis:</a:t>
            </a:r>
            <a:endParaRPr lang="en-IN" sz="1600" b="1">
              <a:latin typeface="Arial Rounded MT Bold" panose="020F07040305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2029672"/>
            <a:ext cx="7903482" cy="3075030"/>
          </a:xfrm>
          <a:prstGeom prst="rect">
            <a:avLst/>
          </a:prstGeom>
          <a:ln>
            <a:solidFill>
              <a:schemeClr val="tx1"/>
            </a:solidFill>
          </a:ln>
        </p:spPr>
      </p:pic>
      <p:sp>
        <p:nvSpPr>
          <p:cNvPr id="16" name="TextBox 15"/>
          <p:cNvSpPr txBox="1"/>
          <p:nvPr/>
        </p:nvSpPr>
        <p:spPr>
          <a:xfrm>
            <a:off x="8382909" y="1675191"/>
            <a:ext cx="3543479" cy="4185761"/>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For columns with two unique values, we can observe that for both </a:t>
            </a:r>
            <a:r>
              <a:rPr lang="en-US" sz="1400" b="1">
                <a:latin typeface="Arial Rounded MT Bold" panose="020F0704030504030204" pitchFamily="34" charset="0"/>
              </a:rPr>
              <a:t>0</a:t>
            </a:r>
            <a:r>
              <a:rPr lang="en-US" sz="1400">
                <a:latin typeface="Arial Rounded MT Bold" panose="020F0704030504030204" pitchFamily="34" charset="0"/>
              </a:rPr>
              <a:t> and </a:t>
            </a:r>
            <a:r>
              <a:rPr lang="en-US" sz="1400" b="1">
                <a:latin typeface="Arial Rounded MT Bold" panose="020F0704030504030204" pitchFamily="34" charset="0"/>
              </a:rPr>
              <a:t>1 </a:t>
            </a:r>
            <a:r>
              <a:rPr lang="en-US" sz="1400">
                <a:latin typeface="Arial Rounded MT Bold" panose="020F0704030504030204" pitchFamily="34" charset="0"/>
              </a:rPr>
              <a:t>of </a:t>
            </a:r>
            <a:r>
              <a:rPr lang="en-US" sz="1400" b="1">
                <a:latin typeface="Arial Rounded MT Bold" panose="020F0704030504030204" pitchFamily="34" charset="0"/>
              </a:rPr>
              <a:t>TARGET :</a:t>
            </a:r>
          </a:p>
          <a:p>
            <a:pPr marL="742950" lvl="1" indent="-285750">
              <a:buFont typeface="Arial" panose="020B0604020202020204" pitchFamily="34" charset="0"/>
              <a:buChar char="•"/>
            </a:pPr>
            <a:r>
              <a:rPr lang="en-US" sz="1400">
                <a:latin typeface="Arial Rounded MT Bold" panose="020F0704030504030204" pitchFamily="34" charset="0"/>
              </a:rPr>
              <a:t>Most Contract types are </a:t>
            </a:r>
            <a:r>
              <a:rPr lang="en-US" sz="1400" b="1">
                <a:latin typeface="Arial Rounded MT Bold" panose="020F0704030504030204" pitchFamily="34" charset="0"/>
              </a:rPr>
              <a:t>Cash loans</a:t>
            </a:r>
          </a:p>
          <a:p>
            <a:pPr marL="742950" lvl="1" indent="-285750">
              <a:buFont typeface="Arial" panose="020B0604020202020204" pitchFamily="34" charset="0"/>
              <a:buChar char="•"/>
            </a:pPr>
            <a:r>
              <a:rPr lang="en-US" sz="1400">
                <a:latin typeface="Arial Rounded MT Bold" panose="020F0704030504030204" pitchFamily="34" charset="0"/>
              </a:rPr>
              <a:t>Most applicants are </a:t>
            </a:r>
            <a:r>
              <a:rPr lang="en-US" sz="1400" b="1">
                <a:latin typeface="Arial Rounded MT Bold" panose="020F0704030504030204" pitchFamily="34" charset="0"/>
              </a:rPr>
              <a:t>Female</a:t>
            </a:r>
          </a:p>
          <a:p>
            <a:pPr marL="742950" lvl="1" indent="-285750">
              <a:buFont typeface="Arial" panose="020B0604020202020204" pitchFamily="34" charset="0"/>
              <a:buChar char="•"/>
            </a:pPr>
            <a:r>
              <a:rPr lang="en-US" sz="1400">
                <a:latin typeface="Arial Rounded MT Bold" panose="020F0704030504030204" pitchFamily="34" charset="0"/>
              </a:rPr>
              <a:t>Most applicants don’t posses own </a:t>
            </a:r>
            <a:r>
              <a:rPr lang="en-US" sz="1400" b="1">
                <a:latin typeface="Arial Rounded MT Bold" panose="020F0704030504030204" pitchFamily="34" charset="0"/>
              </a:rPr>
              <a:t>car </a:t>
            </a:r>
            <a:r>
              <a:rPr lang="en-US" sz="1400">
                <a:latin typeface="Arial Rounded MT Bold" panose="020F0704030504030204" pitchFamily="34" charset="0"/>
              </a:rPr>
              <a:t>but have own </a:t>
            </a:r>
            <a:r>
              <a:rPr lang="en-US" sz="1400" b="1">
                <a:latin typeface="Arial Rounded MT Bold" panose="020F0704030504030204" pitchFamily="34" charset="0"/>
              </a:rPr>
              <a:t>property </a:t>
            </a:r>
          </a:p>
          <a:p>
            <a:pPr marL="742950" lvl="1" indent="-285750">
              <a:buFont typeface="Arial" panose="020B0604020202020204" pitchFamily="34" charset="0"/>
              <a:buChar char="•"/>
            </a:pPr>
            <a:r>
              <a:rPr lang="en-US" sz="1400">
                <a:latin typeface="Arial Rounded MT Bold" panose="020F0704030504030204" pitchFamily="34" charset="0"/>
              </a:rPr>
              <a:t>All applicants provided their </a:t>
            </a:r>
            <a:r>
              <a:rPr lang="en-US" sz="1400" b="1">
                <a:latin typeface="Arial Rounded MT Bold" panose="020F0704030504030204" pitchFamily="34" charset="0"/>
              </a:rPr>
              <a:t>mobile phone number</a:t>
            </a:r>
          </a:p>
          <a:p>
            <a:pPr marL="742950" lvl="1" indent="-285750">
              <a:buFont typeface="Arial" panose="020B0604020202020204" pitchFamily="34" charset="0"/>
              <a:buChar char="•"/>
            </a:pPr>
            <a:r>
              <a:rPr lang="en-US" sz="1400">
                <a:latin typeface="Arial Rounded MT Bold" panose="020F0704030504030204" pitchFamily="34" charset="0"/>
              </a:rPr>
              <a:t>Most applicants provided their </a:t>
            </a:r>
            <a:r>
              <a:rPr lang="en-US" sz="1400" b="1">
                <a:latin typeface="Arial Rounded MT Bold" panose="020F0704030504030204" pitchFamily="34" charset="0"/>
              </a:rPr>
              <a:t>work phone number </a:t>
            </a:r>
            <a:r>
              <a:rPr lang="en-US" sz="1400">
                <a:latin typeface="Arial Rounded MT Bold" panose="020F0704030504030204" pitchFamily="34" charset="0"/>
              </a:rPr>
              <a:t>but didn’t provide their </a:t>
            </a:r>
            <a:r>
              <a:rPr lang="en-US" sz="1400" b="1">
                <a:latin typeface="Arial Rounded MT Bold" panose="020F0704030504030204" pitchFamily="34" charset="0"/>
              </a:rPr>
              <a:t>home phone number</a:t>
            </a:r>
          </a:p>
          <a:p>
            <a:pPr marL="742950" lvl="1" indent="-285750">
              <a:buFont typeface="Arial" panose="020B0604020202020204" pitchFamily="34" charset="0"/>
              <a:buChar char="•"/>
            </a:pPr>
            <a:r>
              <a:rPr lang="en-US" sz="1400">
                <a:latin typeface="Arial Rounded MT Bold" panose="020F0704030504030204" pitchFamily="34" charset="0"/>
              </a:rPr>
              <a:t>Most applicants phone number was </a:t>
            </a:r>
            <a:r>
              <a:rPr lang="en-US" sz="1400" b="1">
                <a:latin typeface="Arial Rounded MT Bold" panose="020F0704030504030204" pitchFamily="34" charset="0"/>
              </a:rPr>
              <a:t>reachable</a:t>
            </a:r>
          </a:p>
          <a:p>
            <a:pPr marL="742950" lvl="1" indent="-285750">
              <a:buFont typeface="Arial" panose="020B0604020202020204" pitchFamily="34" charset="0"/>
              <a:buChar char="•"/>
            </a:pPr>
            <a:r>
              <a:rPr lang="en-US" sz="1400">
                <a:latin typeface="Arial Rounded MT Bold" panose="020F0704030504030204" pitchFamily="34" charset="0"/>
              </a:rPr>
              <a:t>Most applicants didn’t provide their </a:t>
            </a:r>
            <a:r>
              <a:rPr lang="en-US" sz="1400" b="1">
                <a:latin typeface="Arial Rounded MT Bold" panose="020F0704030504030204" pitchFamily="34" charset="0"/>
              </a:rPr>
              <a:t>Email ID</a:t>
            </a:r>
            <a:endParaRPr lang="en-IN" sz="1400">
              <a:latin typeface="Arial Rounded MT Bold" panose="020F0704030504030204" pitchFamily="34" charset="0"/>
            </a:endParaRPr>
          </a:p>
        </p:txBody>
      </p:sp>
    </p:spTree>
    <p:extLst>
      <p:ext uri="{BB962C8B-B14F-4D97-AF65-F5344CB8AC3E}">
        <p14:creationId xmlns:p14="http://schemas.microsoft.com/office/powerpoint/2010/main" val="1465976480"/>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3224347" cy="338554"/>
          </a:xfrm>
          <a:prstGeom prst="rect">
            <a:avLst/>
          </a:prstGeom>
          <a:noFill/>
        </p:spPr>
        <p:txBody>
          <a:bodyPr wrap="square" rtlCol="0">
            <a:spAutoFit/>
          </a:bodyPr>
          <a:lstStyle/>
          <a:p>
            <a:r>
              <a:rPr lang="en-US" sz="1600" b="1">
                <a:latin typeface="Arial Rounded MT Bold" panose="020F0704030504030204" pitchFamily="34" charset="0"/>
              </a:rPr>
              <a:t>Bivariate Analysis:</a:t>
            </a:r>
            <a:endParaRPr lang="en-IN" sz="1600" b="1">
              <a:latin typeface="Arial Rounded MT Bold" panose="020F07040305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48807"/>
            <a:ext cx="10058400" cy="3303262"/>
          </a:xfrm>
          <a:prstGeom prst="rect">
            <a:avLst/>
          </a:prstGeom>
          <a:ln>
            <a:solidFill>
              <a:schemeClr val="tx1"/>
            </a:solidFill>
          </a:ln>
        </p:spPr>
      </p:pic>
      <p:sp>
        <p:nvSpPr>
          <p:cNvPr id="9" name="TextBox 8"/>
          <p:cNvSpPr txBox="1"/>
          <p:nvPr/>
        </p:nvSpPr>
        <p:spPr>
          <a:xfrm>
            <a:off x="392341" y="5348014"/>
            <a:ext cx="11262632" cy="95410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We can observe that for all the plot i.e. </a:t>
            </a:r>
            <a:r>
              <a:rPr lang="en-US" sz="1400" b="1">
                <a:latin typeface="Arial Rounded MT Bold" panose="020F0704030504030204" pitchFamily="34" charset="0"/>
              </a:rPr>
              <a:t>AMT_INCOME_TOTAL</a:t>
            </a:r>
            <a:r>
              <a:rPr lang="en-US" sz="1400">
                <a:latin typeface="Arial Rounded MT Bold" panose="020F0704030504030204" pitchFamily="34" charset="0"/>
              </a:rPr>
              <a:t>, </a:t>
            </a:r>
            <a:r>
              <a:rPr lang="en-US" sz="1400" b="1">
                <a:latin typeface="Arial Rounded MT Bold" panose="020F0704030504030204" pitchFamily="34" charset="0"/>
              </a:rPr>
              <a:t>AMT_CREDIT</a:t>
            </a:r>
            <a:r>
              <a:rPr lang="en-US" sz="1400">
                <a:latin typeface="Arial Rounded MT Bold" panose="020F0704030504030204" pitchFamily="34" charset="0"/>
              </a:rPr>
              <a:t>, </a:t>
            </a:r>
            <a:r>
              <a:rPr lang="en-US" sz="1400" b="1">
                <a:latin typeface="Arial Rounded MT Bold" panose="020F0704030504030204" pitchFamily="34" charset="0"/>
              </a:rPr>
              <a:t>AMT_ANNUITY,</a:t>
            </a:r>
            <a:r>
              <a:rPr lang="en-US" sz="1400">
                <a:latin typeface="Arial Rounded MT Bold" panose="020F0704030504030204" pitchFamily="34" charset="0"/>
              </a:rPr>
              <a:t> </a:t>
            </a:r>
            <a:r>
              <a:rPr lang="en-US" sz="1400" b="1">
                <a:latin typeface="Arial Rounded MT Bold" panose="020F0704030504030204" pitchFamily="34" charset="0"/>
              </a:rPr>
              <a:t>AMT_GOODS_PRICE</a:t>
            </a:r>
            <a:r>
              <a:rPr lang="en-US" sz="1400">
                <a:latin typeface="Arial Rounded MT Bold" panose="020F0704030504030204" pitchFamily="34" charset="0"/>
              </a:rPr>
              <a:t>, </a:t>
            </a:r>
            <a:r>
              <a:rPr lang="en-US" sz="1400" b="1">
                <a:latin typeface="Arial Rounded MT Bold" panose="020F0704030504030204" pitchFamily="34" charset="0"/>
              </a:rPr>
              <a:t>TARGET </a:t>
            </a:r>
            <a:r>
              <a:rPr lang="en-US" sz="1400">
                <a:latin typeface="Arial Rounded MT Bold" panose="020F0704030504030204" pitchFamily="34" charset="0"/>
              </a:rPr>
              <a:t>value of </a:t>
            </a:r>
            <a:r>
              <a:rPr lang="en-US" sz="1400" b="1">
                <a:latin typeface="Arial Rounded MT Bold" panose="020F0704030504030204" pitchFamily="34" charset="0"/>
              </a:rPr>
              <a:t>0 </a:t>
            </a:r>
            <a:r>
              <a:rPr lang="en-US" sz="1400">
                <a:latin typeface="Arial Rounded MT Bold" panose="020F0704030504030204" pitchFamily="34" charset="0"/>
              </a:rPr>
              <a:t>has higher datapoint than </a:t>
            </a:r>
            <a:r>
              <a:rPr lang="en-US" sz="1400" b="1">
                <a:latin typeface="Arial Rounded MT Bold" panose="020F0704030504030204" pitchFamily="34" charset="0"/>
              </a:rPr>
              <a:t>TARGET </a:t>
            </a:r>
            <a:r>
              <a:rPr lang="en-US" sz="1400">
                <a:latin typeface="Arial Rounded MT Bold" panose="020F0704030504030204" pitchFamily="34" charset="0"/>
              </a:rPr>
              <a:t>value of </a:t>
            </a:r>
            <a:r>
              <a:rPr lang="en-US" sz="1400" b="1">
                <a:latin typeface="Arial Rounded MT Bold" panose="020F0704030504030204" pitchFamily="34" charset="0"/>
              </a:rPr>
              <a:t>1 </a:t>
            </a:r>
            <a:r>
              <a:rPr lang="en-US" sz="1400">
                <a:latin typeface="Arial Rounded MT Bold" panose="020F0704030504030204" pitchFamily="34" charset="0"/>
              </a:rPr>
              <a:t>i.e. applicants with comparatively higher income, credit amount and annuity amount did not have any difficulty in paying their annuity amount in time as compared to applicants who faced difficulty in paying their annuity amount in time.</a:t>
            </a:r>
            <a:endParaRPr lang="en-IN" sz="1400">
              <a:latin typeface="Arial Rounded MT Bold" panose="020F0704030504030204" pitchFamily="34" charset="0"/>
            </a:endParaRPr>
          </a:p>
        </p:txBody>
      </p:sp>
    </p:spTree>
    <p:extLst>
      <p:ext uri="{BB962C8B-B14F-4D97-AF65-F5344CB8AC3E}">
        <p14:creationId xmlns:p14="http://schemas.microsoft.com/office/powerpoint/2010/main" val="1057616"/>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3224347" cy="338554"/>
          </a:xfrm>
          <a:prstGeom prst="rect">
            <a:avLst/>
          </a:prstGeom>
          <a:noFill/>
        </p:spPr>
        <p:txBody>
          <a:bodyPr wrap="square" rtlCol="0">
            <a:spAutoFit/>
          </a:bodyPr>
          <a:lstStyle/>
          <a:p>
            <a:r>
              <a:rPr lang="en-US" sz="1600" b="1">
                <a:latin typeface="Arial Rounded MT Bold" panose="020F0704030504030204" pitchFamily="34" charset="0"/>
              </a:rPr>
              <a:t>Bivariate Analysis:</a:t>
            </a:r>
            <a:endParaRPr lang="en-IN" sz="1600" b="1">
              <a:latin typeface="Arial Rounded MT Bold" panose="020F0704030504030204" pitchFamily="34" charset="0"/>
            </a:endParaRPr>
          </a:p>
        </p:txBody>
      </p:sp>
      <p:sp>
        <p:nvSpPr>
          <p:cNvPr id="16" name="TextBox 15"/>
          <p:cNvSpPr txBox="1"/>
          <p:nvPr/>
        </p:nvSpPr>
        <p:spPr>
          <a:xfrm>
            <a:off x="6819900" y="1750455"/>
            <a:ext cx="5106489" cy="3970318"/>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For categorical columns, we can observe that for both </a:t>
            </a:r>
            <a:r>
              <a:rPr lang="en-US" sz="1400" b="1">
                <a:latin typeface="Arial Rounded MT Bold" panose="020F0704030504030204" pitchFamily="34" charset="0"/>
              </a:rPr>
              <a:t>0</a:t>
            </a:r>
            <a:r>
              <a:rPr lang="en-US" sz="1400">
                <a:latin typeface="Arial Rounded MT Bold" panose="020F0704030504030204" pitchFamily="34" charset="0"/>
              </a:rPr>
              <a:t> and </a:t>
            </a:r>
            <a:r>
              <a:rPr lang="en-US" sz="1400" b="1">
                <a:latin typeface="Arial Rounded MT Bold" panose="020F0704030504030204" pitchFamily="34" charset="0"/>
              </a:rPr>
              <a:t>1 </a:t>
            </a:r>
            <a:r>
              <a:rPr lang="en-US" sz="1400">
                <a:latin typeface="Arial Rounded MT Bold" panose="020F0704030504030204" pitchFamily="34" charset="0"/>
              </a:rPr>
              <a:t>of </a:t>
            </a:r>
            <a:r>
              <a:rPr lang="en-US" sz="1400" b="1">
                <a:latin typeface="Arial Rounded MT Bold" panose="020F0704030504030204" pitchFamily="34" charset="0"/>
              </a:rPr>
              <a:t>TARGET :</a:t>
            </a:r>
          </a:p>
          <a:p>
            <a:pPr marL="285750"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came </a:t>
            </a:r>
            <a:r>
              <a:rPr lang="en-US" sz="1400" b="1">
                <a:latin typeface="Arial Rounded MT Bold" panose="020F0704030504030204" pitchFamily="34" charset="0"/>
              </a:rPr>
              <a:t>unaccompanied </a:t>
            </a:r>
            <a:r>
              <a:rPr lang="en-US" sz="1400">
                <a:latin typeface="Arial Rounded MT Bold" panose="020F0704030504030204" pitchFamily="34" charset="0"/>
              </a:rPr>
              <a:t>followed by </a:t>
            </a:r>
            <a:r>
              <a:rPr lang="en-US" sz="1400" b="1">
                <a:latin typeface="Arial Rounded MT Bold" panose="020F0704030504030204" pitchFamily="34" charset="0"/>
              </a:rPr>
              <a:t>family</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income type were </a:t>
            </a:r>
            <a:r>
              <a:rPr lang="en-US" sz="1400" b="1">
                <a:latin typeface="Arial Rounded MT Bold" panose="020F0704030504030204" pitchFamily="34" charset="0"/>
              </a:rPr>
              <a:t>Working </a:t>
            </a:r>
            <a:r>
              <a:rPr lang="en-US" sz="1400">
                <a:latin typeface="Arial Rounded MT Bold" panose="020F0704030504030204" pitchFamily="34" charset="0"/>
              </a:rPr>
              <a:t>followed by </a:t>
            </a:r>
            <a:r>
              <a:rPr lang="en-US" sz="1400" b="1">
                <a:latin typeface="Arial Rounded MT Bold" panose="020F0704030504030204" pitchFamily="34" charset="0"/>
              </a:rPr>
              <a:t>Commercial associate</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education was upto </a:t>
            </a:r>
            <a:r>
              <a:rPr lang="en-US" sz="1400" b="1">
                <a:latin typeface="Arial Rounded MT Bold" panose="020F0704030504030204" pitchFamily="34" charset="0"/>
              </a:rPr>
              <a:t>Secondary </a:t>
            </a:r>
            <a:r>
              <a:rPr lang="en-US" sz="1400">
                <a:latin typeface="Arial Rounded MT Bold" panose="020F0704030504030204" pitchFamily="34" charset="0"/>
              </a:rPr>
              <a:t>followed by </a:t>
            </a:r>
            <a:r>
              <a:rPr lang="en-US" sz="1400" b="1">
                <a:latin typeface="Arial Rounded MT Bold" panose="020F0704030504030204" pitchFamily="34" charset="0"/>
              </a:rPr>
              <a:t>Higher education</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were </a:t>
            </a:r>
            <a:r>
              <a:rPr lang="en-US" sz="1400" b="1">
                <a:latin typeface="Arial Rounded MT Bold" panose="020F0704030504030204" pitchFamily="34" charset="0"/>
              </a:rPr>
              <a:t>Married </a:t>
            </a:r>
            <a:r>
              <a:rPr lang="en-US" sz="1400">
                <a:latin typeface="Arial Rounded MT Bold" panose="020F0704030504030204" pitchFamily="34" charset="0"/>
              </a:rPr>
              <a:t>followed by </a:t>
            </a:r>
            <a:r>
              <a:rPr lang="en-US" sz="1400" b="1">
                <a:latin typeface="Arial Rounded MT Bold" panose="020F0704030504030204" pitchFamily="34" charset="0"/>
              </a:rPr>
              <a:t>Single</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were living in their own </a:t>
            </a:r>
            <a:r>
              <a:rPr lang="en-US" sz="1400" b="1">
                <a:latin typeface="Arial Rounded MT Bold" panose="020F0704030504030204" pitchFamily="34" charset="0"/>
              </a:rPr>
              <a:t>House/Apartment </a:t>
            </a:r>
            <a:r>
              <a:rPr lang="en-US" sz="1400">
                <a:latin typeface="Arial Rounded MT Bold" panose="020F0704030504030204" pitchFamily="34" charset="0"/>
              </a:rPr>
              <a:t>followed by applicants living </a:t>
            </a:r>
            <a:r>
              <a:rPr lang="en-US" sz="1400" b="1">
                <a:latin typeface="Arial Rounded MT Bold" panose="020F0704030504030204" pitchFamily="34" charset="0"/>
              </a:rPr>
              <a:t>With Parents.</a:t>
            </a:r>
            <a:endParaRPr lang="en-IN" sz="1400">
              <a:latin typeface="Arial Rounded MT Bold" panose="020F07040305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07605"/>
            <a:ext cx="6340474" cy="4693660"/>
          </a:xfrm>
          <a:prstGeom prst="rect">
            <a:avLst/>
          </a:prstGeom>
          <a:ln>
            <a:solidFill>
              <a:schemeClr val="tx1"/>
            </a:solidFill>
          </a:ln>
        </p:spPr>
      </p:pic>
    </p:spTree>
    <p:extLst>
      <p:ext uri="{BB962C8B-B14F-4D97-AF65-F5344CB8AC3E}">
        <p14:creationId xmlns:p14="http://schemas.microsoft.com/office/powerpoint/2010/main" val="3201493651"/>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646331"/>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D. Perform Univariate, Segmented Univariate, and Bivariate Analysis: </a:t>
            </a:r>
            <a:r>
              <a:rPr lang="en-US" sz="1600">
                <a:latin typeface="Arial Rounded MT Bold" panose="020F0704030504030204" pitchFamily="34" charset="0"/>
              </a:rPr>
              <a:t>To gain insights into the driving factors of loan default, it is important to conduct various analyses on consumer and loan attributes.</a:t>
            </a:r>
          </a:p>
        </p:txBody>
      </p:sp>
      <p:sp>
        <p:nvSpPr>
          <p:cNvPr id="2" name="TextBox 1"/>
          <p:cNvSpPr txBox="1"/>
          <p:nvPr/>
        </p:nvSpPr>
        <p:spPr>
          <a:xfrm>
            <a:off x="407853" y="1438273"/>
            <a:ext cx="3224347" cy="338554"/>
          </a:xfrm>
          <a:prstGeom prst="rect">
            <a:avLst/>
          </a:prstGeom>
          <a:noFill/>
        </p:spPr>
        <p:txBody>
          <a:bodyPr wrap="square" rtlCol="0">
            <a:spAutoFit/>
          </a:bodyPr>
          <a:lstStyle/>
          <a:p>
            <a:r>
              <a:rPr lang="en-US" sz="1600" b="1">
                <a:latin typeface="Arial Rounded MT Bold" panose="020F0704030504030204" pitchFamily="34" charset="0"/>
              </a:rPr>
              <a:t>Bivariate Analysis:</a:t>
            </a:r>
            <a:endParaRPr lang="en-IN" sz="1600" b="1">
              <a:latin typeface="Arial Rounded MT Bold" panose="020F0704030504030204" pitchFamily="34" charset="0"/>
            </a:endParaRPr>
          </a:p>
        </p:txBody>
      </p:sp>
      <p:sp>
        <p:nvSpPr>
          <p:cNvPr id="16" name="TextBox 15"/>
          <p:cNvSpPr txBox="1"/>
          <p:nvPr/>
        </p:nvSpPr>
        <p:spPr>
          <a:xfrm>
            <a:off x="6819900" y="1750455"/>
            <a:ext cx="5106489" cy="289310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For categorical columns, we can observe that:</a:t>
            </a:r>
          </a:p>
          <a:p>
            <a:pPr marL="285750"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were </a:t>
            </a:r>
            <a:r>
              <a:rPr lang="en-US" sz="1400" b="1">
                <a:latin typeface="Arial Rounded MT Bold" panose="020F0704030504030204" pitchFamily="34" charset="0"/>
              </a:rPr>
              <a:t>Laborers </a:t>
            </a:r>
            <a:r>
              <a:rPr lang="en-US" sz="1400">
                <a:latin typeface="Arial Rounded MT Bold" panose="020F0704030504030204" pitchFamily="34" charset="0"/>
              </a:rPr>
              <a:t>followed by </a:t>
            </a:r>
            <a:r>
              <a:rPr lang="en-US" sz="1400" b="1">
                <a:latin typeface="Arial Rounded MT Bold" panose="020F0704030504030204" pitchFamily="34" charset="0"/>
              </a:rPr>
              <a:t>Waiters/barmen staff </a:t>
            </a:r>
            <a:r>
              <a:rPr lang="en-US" sz="1400">
                <a:latin typeface="Arial Rounded MT Bold" panose="020F0704030504030204" pitchFamily="34" charset="0"/>
              </a:rPr>
              <a:t>for </a:t>
            </a:r>
            <a:r>
              <a:rPr lang="en-US" sz="1400" b="1">
                <a:latin typeface="Arial Rounded MT Bold" panose="020F0704030504030204" pitchFamily="34" charset="0"/>
              </a:rPr>
              <a:t>TARGET </a:t>
            </a:r>
            <a:r>
              <a:rPr lang="en-US" sz="1400">
                <a:latin typeface="Arial Rounded MT Bold" panose="020F0704030504030204" pitchFamily="34" charset="0"/>
              </a:rPr>
              <a:t>0. Most applicants were </a:t>
            </a:r>
            <a:r>
              <a:rPr lang="en-US" sz="1400" b="1">
                <a:latin typeface="Arial Rounded MT Bold" panose="020F0704030504030204" pitchFamily="34" charset="0"/>
              </a:rPr>
              <a:t>Laborers </a:t>
            </a:r>
            <a:r>
              <a:rPr lang="en-US" sz="1400">
                <a:latin typeface="Arial Rounded MT Bold" panose="020F0704030504030204" pitchFamily="34" charset="0"/>
              </a:rPr>
              <a:t>followed by </a:t>
            </a:r>
            <a:r>
              <a:rPr lang="en-US" sz="1400" b="1">
                <a:latin typeface="Arial Rounded MT Bold" panose="020F0704030504030204" pitchFamily="34" charset="0"/>
              </a:rPr>
              <a:t>Waiters/barmen staff </a:t>
            </a:r>
            <a:r>
              <a:rPr lang="en-US" sz="1400">
                <a:latin typeface="Arial Rounded MT Bold" panose="020F0704030504030204" pitchFamily="34" charset="0"/>
              </a:rPr>
              <a:t>for </a:t>
            </a:r>
            <a:r>
              <a:rPr lang="en-US" sz="1400" b="1">
                <a:latin typeface="Arial Rounded MT Bold" panose="020F0704030504030204" pitchFamily="34" charset="0"/>
              </a:rPr>
              <a:t>TARGET 1</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a:latin typeface="Arial Rounded MT Bold" panose="020F0704030504030204" pitchFamily="34" charset="0"/>
            </a:endParaRPr>
          </a:p>
          <a:p>
            <a:pPr marL="742950" lvl="1" indent="-285750">
              <a:buFont typeface="Arial" panose="020B0604020202020204" pitchFamily="34" charset="0"/>
              <a:buChar char="•"/>
            </a:pPr>
            <a:r>
              <a:rPr lang="en-US" sz="1400">
                <a:latin typeface="Arial Rounded MT Bold" panose="020F0704030504030204" pitchFamily="34" charset="0"/>
              </a:rPr>
              <a:t>Most applicants were working in </a:t>
            </a:r>
            <a:r>
              <a:rPr lang="en-US" sz="1400" b="1">
                <a:latin typeface="Arial Rounded MT Bold" panose="020F0704030504030204" pitchFamily="34" charset="0"/>
              </a:rPr>
              <a:t>Business Entity Type 3 </a:t>
            </a:r>
            <a:r>
              <a:rPr lang="en-US" sz="1400">
                <a:latin typeface="Arial Rounded MT Bold" panose="020F0704030504030204" pitchFamily="34" charset="0"/>
              </a:rPr>
              <a:t>followed by applicants who had </a:t>
            </a:r>
            <a:r>
              <a:rPr lang="en-US" sz="1400" b="1">
                <a:latin typeface="Arial Rounded MT Bold" panose="020F0704030504030204" pitchFamily="34" charset="0"/>
              </a:rPr>
              <a:t>No Work </a:t>
            </a:r>
            <a:r>
              <a:rPr lang="en-US" sz="1400">
                <a:latin typeface="Arial Rounded MT Bold" panose="020F0704030504030204" pitchFamily="34" charset="0"/>
              </a:rPr>
              <a:t>(Pensioners and Unemployed) for </a:t>
            </a:r>
            <a:r>
              <a:rPr lang="en-US" sz="1400" b="1">
                <a:latin typeface="Arial Rounded MT Bold" panose="020F0704030504030204" pitchFamily="34" charset="0"/>
              </a:rPr>
              <a:t>TARGET 0 </a:t>
            </a:r>
            <a:r>
              <a:rPr lang="en-US" sz="1400">
                <a:latin typeface="Arial Rounded MT Bold" panose="020F0704030504030204" pitchFamily="34" charset="0"/>
              </a:rPr>
              <a:t>whereas most applicants were working in </a:t>
            </a:r>
            <a:r>
              <a:rPr lang="en-US" sz="1400" b="1">
                <a:latin typeface="Arial Rounded MT Bold" panose="020F0704030504030204" pitchFamily="34" charset="0"/>
              </a:rPr>
              <a:t>Business Entity Type 3 </a:t>
            </a:r>
            <a:r>
              <a:rPr lang="en-US" sz="1400">
                <a:latin typeface="Arial Rounded MT Bold" panose="020F0704030504030204" pitchFamily="34" charset="0"/>
              </a:rPr>
              <a:t>followed by applicants who were </a:t>
            </a:r>
            <a:r>
              <a:rPr lang="en-US" sz="1400" b="1">
                <a:latin typeface="Arial Rounded MT Bold" panose="020F0704030504030204" pitchFamily="34" charset="0"/>
              </a:rPr>
              <a:t>Self-employed </a:t>
            </a:r>
            <a:r>
              <a:rPr lang="en-US" sz="1400">
                <a:latin typeface="Arial Rounded MT Bold" panose="020F0704030504030204" pitchFamily="34" charset="0"/>
              </a:rPr>
              <a:t>for </a:t>
            </a:r>
            <a:r>
              <a:rPr lang="en-US" sz="1400" b="1">
                <a:latin typeface="Arial Rounded MT Bold" panose="020F0704030504030204" pitchFamily="34" charset="0"/>
              </a:rPr>
              <a:t>TARGET 1</a:t>
            </a:r>
            <a:r>
              <a:rPr lang="en-US" sz="1400">
                <a:latin typeface="Arial Rounded MT Bold" panose="020F0704030504030204" pitchFamily="34" charset="0"/>
              </a:rPr>
              <a:t>.</a:t>
            </a:r>
            <a:endParaRPr lang="en-IN" sz="1400">
              <a:latin typeface="Arial Rounded MT Bold" panose="020F07040305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1807604"/>
            <a:ext cx="6340474" cy="3953115"/>
          </a:xfrm>
          <a:prstGeom prst="rect">
            <a:avLst/>
          </a:prstGeom>
          <a:ln>
            <a:solidFill>
              <a:schemeClr val="tx1"/>
            </a:solidFill>
          </a:ln>
        </p:spPr>
      </p:pic>
    </p:spTree>
    <p:extLst>
      <p:ext uri="{BB962C8B-B14F-4D97-AF65-F5344CB8AC3E}">
        <p14:creationId xmlns:p14="http://schemas.microsoft.com/office/powerpoint/2010/main" val="981477762"/>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461665"/>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E</a:t>
            </a:r>
            <a:r>
              <a:rPr lang="en-US" sz="1600">
                <a:latin typeface="Arial Rounded MT Bold" panose="020F0704030504030204" pitchFamily="34" charset="0"/>
              </a:rPr>
              <a:t>.</a:t>
            </a:r>
            <a:r>
              <a:rPr lang="en-US" sz="1600" b="1">
                <a:latin typeface="Arial Rounded MT Bold" panose="020F0704030504030204" pitchFamily="34" charset="0"/>
              </a:rPr>
              <a:t> Identify Top Correlations for Different Scenarios: </a:t>
            </a:r>
            <a:r>
              <a:rPr lang="en-US" sz="1600">
                <a:latin typeface="Arial Rounded MT Bold" panose="020F0704030504030204" pitchFamily="34" charset="0"/>
              </a:rPr>
              <a:t>Understanding the correlation between variables and the target variable can provide insights into strong indicators of loan default.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59" y="1546689"/>
            <a:ext cx="7780263" cy="4971918"/>
          </a:xfrm>
          <a:prstGeom prst="rect">
            <a:avLst/>
          </a:prstGeom>
          <a:ln>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694" y="1546689"/>
            <a:ext cx="3161389" cy="4971917"/>
          </a:xfrm>
          <a:prstGeom prst="rect">
            <a:avLst/>
          </a:prstGeom>
          <a:ln>
            <a:solidFill>
              <a:schemeClr val="tx1"/>
            </a:solidFill>
          </a:ln>
        </p:spPr>
      </p:pic>
    </p:spTree>
    <p:extLst>
      <p:ext uri="{BB962C8B-B14F-4D97-AF65-F5344CB8AC3E}">
        <p14:creationId xmlns:p14="http://schemas.microsoft.com/office/powerpoint/2010/main" val="220507373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2838" y="437774"/>
            <a:ext cx="4022462" cy="553998"/>
          </a:xfrm>
          <a:prstGeom prst="rect">
            <a:avLst/>
          </a:prstGeom>
          <a:noFill/>
        </p:spPr>
        <p:txBody>
          <a:bodyPr wrap="square" rtlCol="0">
            <a:spAutoFit/>
          </a:bodyPr>
          <a:lstStyle/>
          <a:p>
            <a:r>
              <a:rPr lang="en-IN" sz="3000" b="1">
                <a:solidFill>
                  <a:schemeClr val="tx1">
                    <a:lumMod val="75000"/>
                    <a:lumOff val="25000"/>
                  </a:schemeClr>
                </a:solidFill>
                <a:latin typeface="Century Gothic" panose="020B0502020202020204" pitchFamily="34" charset="0"/>
              </a:rPr>
              <a:t>Dataset Information</a:t>
            </a:r>
          </a:p>
        </p:txBody>
      </p:sp>
      <p:cxnSp>
        <p:nvCxnSpPr>
          <p:cNvPr id="3" name="Straight Connector 2"/>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484779" y="1104900"/>
            <a:ext cx="11306628" cy="5613400"/>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84779" y="1346200"/>
            <a:ext cx="11135721"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Rounded MT Bold" panose="020F0704030504030204" pitchFamily="34" charset="0"/>
              </a:rPr>
              <a:t>The Dataset named </a:t>
            </a:r>
            <a:r>
              <a:rPr lang="en-US" b="1" dirty="0">
                <a:latin typeface="Arial Rounded MT Bold" panose="020F0704030504030204" pitchFamily="34" charset="0"/>
              </a:rPr>
              <a:t>applications_data.csv </a:t>
            </a:r>
            <a:r>
              <a:rPr lang="en-US" dirty="0">
                <a:latin typeface="Arial Rounded MT Bold" panose="020F0704030504030204" pitchFamily="34" charset="0"/>
              </a:rPr>
              <a:t>has </a:t>
            </a:r>
            <a:r>
              <a:rPr lang="en-US" b="1" dirty="0">
                <a:latin typeface="Arial Rounded MT Bold" panose="020F0704030504030204" pitchFamily="34" charset="0"/>
              </a:rPr>
              <a:t>49999 rows </a:t>
            </a:r>
            <a:r>
              <a:rPr lang="en-US" dirty="0">
                <a:latin typeface="Arial Rounded MT Bold" panose="020F0704030504030204" pitchFamily="34" charset="0"/>
              </a:rPr>
              <a:t>(datapoints) and </a:t>
            </a:r>
            <a:r>
              <a:rPr lang="en-US" b="1" dirty="0">
                <a:latin typeface="Arial Rounded MT Bold" panose="020F0704030504030204" pitchFamily="34" charset="0"/>
              </a:rPr>
              <a:t>122 columns </a:t>
            </a:r>
            <a:r>
              <a:rPr lang="en-US" dirty="0">
                <a:latin typeface="Arial Rounded MT Bold" panose="020F0704030504030204" pitchFamily="34" charset="0"/>
              </a:rPr>
              <a:t>(features).</a:t>
            </a:r>
            <a:endParaRPr lang="en-IN" dirty="0">
              <a:latin typeface="Arial Rounded MT Bold" panose="020F0704030504030204" pitchFamily="34" charset="0"/>
            </a:endParaRPr>
          </a:p>
        </p:txBody>
      </p:sp>
      <p:pic>
        <p:nvPicPr>
          <p:cNvPr id="6" name="Picture 5"/>
          <p:cNvPicPr>
            <a:picLocks noChangeAspect="1"/>
          </p:cNvPicPr>
          <p:nvPr/>
        </p:nvPicPr>
        <p:blipFill>
          <a:blip r:embed="rId2"/>
          <a:stretch>
            <a:fillRect/>
          </a:stretch>
        </p:blipFill>
        <p:spPr>
          <a:xfrm>
            <a:off x="890587" y="1715532"/>
            <a:ext cx="6067425" cy="1228725"/>
          </a:xfrm>
          <a:prstGeom prst="rect">
            <a:avLst/>
          </a:prstGeom>
          <a:ln>
            <a:solidFill>
              <a:schemeClr val="tx1"/>
            </a:solidFill>
          </a:ln>
        </p:spPr>
      </p:pic>
      <p:sp>
        <p:nvSpPr>
          <p:cNvPr id="7" name="TextBox 6"/>
          <p:cNvSpPr txBox="1"/>
          <p:nvPr/>
        </p:nvSpPr>
        <p:spPr>
          <a:xfrm>
            <a:off x="484779" y="2971800"/>
            <a:ext cx="11135721" cy="369332"/>
          </a:xfrm>
          <a:prstGeom prst="rect">
            <a:avLst/>
          </a:prstGeom>
          <a:noFill/>
        </p:spPr>
        <p:txBody>
          <a:bodyPr wrap="square" numCol="1" rtlCol="0">
            <a:spAutoFit/>
          </a:bodyPr>
          <a:lstStyle/>
          <a:p>
            <a:pPr marL="285750" indent="-285750">
              <a:buFont typeface="Arial" panose="020B0604020202020204" pitchFamily="34" charset="0"/>
              <a:buChar char="•"/>
            </a:pPr>
            <a:r>
              <a:rPr lang="en-US" dirty="0">
                <a:latin typeface="Arial Rounded MT Bold" panose="020F0704030504030204" pitchFamily="34" charset="0"/>
              </a:rPr>
              <a:t>Details about the Features of the Dataset can be found in this </a:t>
            </a:r>
            <a:r>
              <a:rPr lang="en-US" dirty="0">
                <a:solidFill>
                  <a:schemeClr val="accent1">
                    <a:lumMod val="75000"/>
                  </a:schemeClr>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Spreadsheet</a:t>
            </a:r>
            <a:r>
              <a:rPr lang="en-US" dirty="0">
                <a:latin typeface="Arial Rounded MT Bold" panose="020F0704030504030204" pitchFamily="34" charset="0"/>
              </a:rPr>
              <a:t>.</a:t>
            </a:r>
          </a:p>
        </p:txBody>
      </p:sp>
    </p:spTree>
    <p:extLst>
      <p:ext uri="{BB962C8B-B14F-4D97-AF65-F5344CB8AC3E}">
        <p14:creationId xmlns:p14="http://schemas.microsoft.com/office/powerpoint/2010/main" val="56174526"/>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461665"/>
          </a:xfrm>
          <a:prstGeom prst="rect">
            <a:avLst/>
          </a:prstGeom>
          <a:noFill/>
        </p:spPr>
        <p:txBody>
          <a:bodyPr wrap="square" rtlCol="0">
            <a:spAutoFit/>
          </a:bodyPr>
          <a:lstStyle/>
          <a:p>
            <a:r>
              <a:rPr lang="en-US" sz="1200" b="1">
                <a:latin typeface="Arial Rounded MT Bold" panose="020F0704030504030204" pitchFamily="34" charset="0"/>
              </a:rPr>
              <a:t>Task:</a:t>
            </a:r>
            <a:r>
              <a:rPr lang="en-US" sz="1200">
                <a:latin typeface="Arial Rounded MT Bold" panose="020F0704030504030204" pitchFamily="34" charset="0"/>
              </a:rPr>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E</a:t>
            </a:r>
            <a:r>
              <a:rPr lang="en-US" sz="1600">
                <a:latin typeface="Arial Rounded MT Bold" panose="020F0704030504030204" pitchFamily="34" charset="0"/>
              </a:rPr>
              <a:t>.</a:t>
            </a:r>
            <a:r>
              <a:rPr lang="en-US" sz="1600" b="1">
                <a:latin typeface="Arial Rounded MT Bold" panose="020F0704030504030204" pitchFamily="34" charset="0"/>
              </a:rPr>
              <a:t> Identify Top Correlations for Different Scenarios: </a:t>
            </a:r>
            <a:r>
              <a:rPr lang="en-US" sz="1600">
                <a:latin typeface="Arial Rounded MT Bold" panose="020F0704030504030204" pitchFamily="34" charset="0"/>
              </a:rPr>
              <a:t>Understanding the correlation between variables and the target variable can provide insights into strong indicators of loan default.</a:t>
            </a:r>
          </a:p>
        </p:txBody>
      </p:sp>
      <p:sp>
        <p:nvSpPr>
          <p:cNvPr id="10" name="TextBox 9"/>
          <p:cNvSpPr txBox="1"/>
          <p:nvPr/>
        </p:nvSpPr>
        <p:spPr>
          <a:xfrm>
            <a:off x="479425" y="1402996"/>
            <a:ext cx="11175548" cy="4616648"/>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Rounded MT Bold" panose="020F0704030504030204" pitchFamily="34" charset="0"/>
              </a:rPr>
              <a:t>Considering </a:t>
            </a:r>
            <a:r>
              <a:rPr lang="en-US" sz="1400" b="1">
                <a:latin typeface="Arial Rounded MT Bold" panose="020F0704030504030204" pitchFamily="34" charset="0"/>
              </a:rPr>
              <a:t>0.5 (absolute value)</a:t>
            </a:r>
            <a:r>
              <a:rPr lang="en-US" sz="1400">
                <a:latin typeface="Arial Rounded MT Bold" panose="020F0704030504030204" pitchFamily="34" charset="0"/>
              </a:rPr>
              <a:t> as threshold for high Correlation, we can observe that:</a:t>
            </a:r>
          </a:p>
          <a:p>
            <a:pPr marL="285750" indent="-285750">
              <a:buFont typeface="Arial" panose="020B0604020202020204" pitchFamily="34" charset="0"/>
              <a:buChar char="•"/>
            </a:pPr>
            <a:endParaRPr lang="en-US" sz="1400">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AMT_CREDIT </a:t>
            </a:r>
            <a:r>
              <a:rPr lang="en-US" sz="1400">
                <a:latin typeface="Arial Rounded MT Bold" panose="020F0704030504030204" pitchFamily="34" charset="0"/>
              </a:rPr>
              <a:t>and </a:t>
            </a:r>
            <a:r>
              <a:rPr lang="en-US" sz="1400" b="1">
                <a:latin typeface="Arial Rounded MT Bold" panose="020F0704030504030204" pitchFamily="34" charset="0"/>
              </a:rPr>
              <a:t>AMT_GOODS_PRICE </a:t>
            </a:r>
            <a:r>
              <a:rPr lang="en-US" sz="1400">
                <a:latin typeface="Arial Rounded MT Bold" panose="020F0704030504030204" pitchFamily="34" charset="0"/>
              </a:rPr>
              <a:t>are </a:t>
            </a:r>
            <a:r>
              <a:rPr lang="en-US" sz="1400" b="1">
                <a:latin typeface="Arial Rounded MT Bold" panose="020F0704030504030204" pitchFamily="34" charset="0"/>
              </a:rPr>
              <a:t>highly and positively correlated </a:t>
            </a:r>
            <a:r>
              <a:rPr lang="en-US" sz="1400">
                <a:latin typeface="Arial Rounded MT Bold" panose="020F0704030504030204" pitchFamily="34" charset="0"/>
              </a:rPr>
              <a:t>as the Credit amount request is for the Goods whose price is in </a:t>
            </a:r>
            <a:r>
              <a:rPr lang="en-US" sz="1400" b="1">
                <a:latin typeface="Arial Rounded MT Bold" panose="020F0704030504030204" pitchFamily="34" charset="0"/>
              </a:rPr>
              <a:t>AMT_GOODS_PRICE </a:t>
            </a:r>
            <a:r>
              <a:rPr lang="en-US" sz="1400">
                <a:latin typeface="Arial Rounded MT Bold" panose="020F0704030504030204" pitchFamily="34" charset="0"/>
              </a:rPr>
              <a:t>column.</a:t>
            </a:r>
          </a:p>
          <a:p>
            <a:pPr marL="742950" lvl="1" indent="-285750">
              <a:buFont typeface="Arial" panose="020B0604020202020204" pitchFamily="34" charset="0"/>
              <a:buChar char="•"/>
            </a:pPr>
            <a:endParaRPr lang="en-US" sz="1400">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CNT_FAM_MEMBERS </a:t>
            </a:r>
            <a:r>
              <a:rPr lang="en-US" sz="1400">
                <a:latin typeface="Arial Rounded MT Bold" panose="020F0704030504030204" pitchFamily="34" charset="0"/>
              </a:rPr>
              <a:t>and </a:t>
            </a:r>
            <a:r>
              <a:rPr lang="en-US" sz="1400" b="1">
                <a:latin typeface="Arial Rounded MT Bold" panose="020F0704030504030204" pitchFamily="34" charset="0"/>
              </a:rPr>
              <a:t>CNT_CHILDREN </a:t>
            </a:r>
            <a:r>
              <a:rPr lang="en-US" sz="1400">
                <a:latin typeface="Arial Rounded MT Bold" panose="020F0704030504030204" pitchFamily="34" charset="0"/>
              </a:rPr>
              <a:t>are </a:t>
            </a:r>
            <a:r>
              <a:rPr lang="en-US" sz="1400" b="1">
                <a:latin typeface="Arial Rounded MT Bold" panose="020F0704030504030204" pitchFamily="34" charset="0"/>
              </a:rPr>
              <a:t>highly and positively correlated </a:t>
            </a:r>
            <a:r>
              <a:rPr lang="en-US" sz="1400">
                <a:latin typeface="Arial Rounded MT Bold" panose="020F0704030504030204" pitchFamily="34" charset="0"/>
              </a:rPr>
              <a:t>as we observed before that all applicants were either </a:t>
            </a:r>
            <a:r>
              <a:rPr lang="en-US" sz="1400" b="1">
                <a:latin typeface="Arial Rounded MT Bold" panose="020F0704030504030204" pitchFamily="34" charset="0"/>
              </a:rPr>
              <a:t>Single Parent </a:t>
            </a:r>
            <a:r>
              <a:rPr lang="en-US" sz="1400">
                <a:latin typeface="Arial Rounded MT Bold" panose="020F0704030504030204" pitchFamily="34" charset="0"/>
              </a:rPr>
              <a:t>or had </a:t>
            </a:r>
            <a:r>
              <a:rPr lang="en-US" sz="1400" b="1">
                <a:latin typeface="Arial Rounded MT Bold" panose="020F0704030504030204" pitchFamily="34" charset="0"/>
              </a:rPr>
              <a:t>Nuclear Family</a:t>
            </a:r>
            <a:r>
              <a:rPr lang="en-US" sz="1400">
                <a:latin typeface="Arial Rounded MT Bold" panose="020F0704030504030204" pitchFamily="34" charset="0"/>
              </a:rPr>
              <a:t>.</a:t>
            </a:r>
          </a:p>
          <a:p>
            <a:pPr marL="742950" lvl="1" indent="-285750">
              <a:buFont typeface="Arial" panose="020B0604020202020204" pitchFamily="34" charset="0"/>
              <a:buChar char="•"/>
            </a:pPr>
            <a:endParaRPr lang="en-US" sz="1400">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CREDIT%INCOME </a:t>
            </a:r>
            <a:r>
              <a:rPr lang="en-US" sz="1400">
                <a:latin typeface="Arial Rounded MT Bold" panose="020F0704030504030204" pitchFamily="34" charset="0"/>
              </a:rPr>
              <a:t>and </a:t>
            </a:r>
            <a:r>
              <a:rPr lang="en-US" sz="1400" b="1">
                <a:latin typeface="Arial Rounded MT Bold" panose="020F0704030504030204" pitchFamily="34" charset="0"/>
              </a:rPr>
              <a:t>ANNUITY%INCOME</a:t>
            </a:r>
            <a:r>
              <a:rPr lang="en-US" sz="1400">
                <a:latin typeface="Arial Rounded MT Bold" panose="020F0704030504030204" pitchFamily="34" charset="0"/>
              </a:rPr>
              <a:t>,  </a:t>
            </a:r>
            <a:r>
              <a:rPr lang="en-US" sz="1400" b="1">
                <a:latin typeface="Arial Rounded MT Bold" panose="020F0704030504030204" pitchFamily="34" charset="0"/>
              </a:rPr>
              <a:t>AMT_ANNUITY </a:t>
            </a:r>
            <a:r>
              <a:rPr lang="en-US" sz="1400">
                <a:latin typeface="Arial Rounded MT Bold" panose="020F0704030504030204" pitchFamily="34" charset="0"/>
              </a:rPr>
              <a:t>and </a:t>
            </a:r>
            <a:r>
              <a:rPr lang="en-US" sz="1400" b="1">
                <a:latin typeface="Arial Rounded MT Bold" panose="020F0704030504030204" pitchFamily="34" charset="0"/>
              </a:rPr>
              <a:t>AMT_GOODS_PRICE</a:t>
            </a:r>
            <a:r>
              <a:rPr lang="en-US" sz="1400">
                <a:latin typeface="Arial Rounded MT Bold" panose="020F0704030504030204" pitchFamily="34" charset="0"/>
              </a:rPr>
              <a:t>, </a:t>
            </a:r>
            <a:r>
              <a:rPr lang="en-US" sz="1400" b="1">
                <a:latin typeface="Arial Rounded MT Bold" panose="020F0704030504030204" pitchFamily="34" charset="0"/>
              </a:rPr>
              <a:t>AMT_CREDIT </a:t>
            </a:r>
            <a:r>
              <a:rPr lang="en-US" sz="1400">
                <a:latin typeface="Arial Rounded MT Bold" panose="020F0704030504030204" pitchFamily="34" charset="0"/>
              </a:rPr>
              <a:t>and </a:t>
            </a:r>
            <a:r>
              <a:rPr lang="en-US" sz="1400" b="1">
                <a:latin typeface="Arial Rounded MT Bold" panose="020F0704030504030204" pitchFamily="34" charset="0"/>
              </a:rPr>
              <a:t>AMT_ANNUITY </a:t>
            </a:r>
            <a:r>
              <a:rPr lang="en-US" sz="1400">
                <a:latin typeface="Arial Rounded MT Bold" panose="020F0704030504030204" pitchFamily="34" charset="0"/>
              </a:rPr>
              <a:t>are </a:t>
            </a:r>
            <a:r>
              <a:rPr lang="en-US" sz="1400" b="1">
                <a:latin typeface="Arial Rounded MT Bold" panose="020F0704030504030204" pitchFamily="34" charset="0"/>
              </a:rPr>
              <a:t>highly and positively correlated</a:t>
            </a:r>
            <a:r>
              <a:rPr lang="en-US" sz="1400">
                <a:latin typeface="Arial Rounded MT Bold" panose="020F0704030504030204" pitchFamily="34" charset="0"/>
              </a:rPr>
              <a:t> and have almost </a:t>
            </a:r>
            <a:r>
              <a:rPr lang="en-US" sz="1400" b="1">
                <a:latin typeface="Arial Rounded MT Bold" panose="020F0704030504030204" pitchFamily="34" charset="0"/>
              </a:rPr>
              <a:t>same Correlation values.</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CREDIT%INCOME</a:t>
            </a:r>
            <a:r>
              <a:rPr lang="en-US" sz="1400">
                <a:latin typeface="Arial Rounded MT Bold" panose="020F0704030504030204" pitchFamily="34" charset="0"/>
              </a:rPr>
              <a:t>, </a:t>
            </a:r>
            <a:r>
              <a:rPr lang="en-US" sz="1400" b="1">
                <a:latin typeface="Arial Rounded MT Bold" panose="020F0704030504030204" pitchFamily="34" charset="0"/>
              </a:rPr>
              <a:t>AMT_GOODS_PRICE</a:t>
            </a:r>
            <a:r>
              <a:rPr lang="en-US" sz="1400">
                <a:latin typeface="Arial Rounded MT Bold" panose="020F0704030504030204" pitchFamily="34" charset="0"/>
              </a:rPr>
              <a:t> and </a:t>
            </a:r>
            <a:r>
              <a:rPr lang="en-US" sz="1400" b="1">
                <a:latin typeface="Arial Rounded MT Bold" panose="020F0704030504030204" pitchFamily="34" charset="0"/>
              </a:rPr>
              <a:t>CREDIT%INCOME</a:t>
            </a:r>
            <a:r>
              <a:rPr lang="en-US" sz="1400">
                <a:latin typeface="Arial Rounded MT Bold" panose="020F0704030504030204" pitchFamily="34" charset="0"/>
              </a:rPr>
              <a:t> are </a:t>
            </a:r>
            <a:r>
              <a:rPr lang="en-US" sz="1400" b="1">
                <a:latin typeface="Arial Rounded MT Bold" panose="020F0704030504030204" pitchFamily="34" charset="0"/>
              </a:rPr>
              <a:t>highly and positively correlated</a:t>
            </a:r>
            <a:r>
              <a:rPr lang="en-US" sz="1400">
                <a:latin typeface="Arial Rounded MT Bold" panose="020F0704030504030204" pitchFamily="34" charset="0"/>
              </a:rPr>
              <a:t> as </a:t>
            </a:r>
            <a:r>
              <a:rPr lang="en-US" sz="1400" b="1">
                <a:latin typeface="Arial Rounded MT Bold" panose="020F0704030504030204" pitchFamily="34" charset="0"/>
              </a:rPr>
              <a:t>CREDIT%INCOME </a:t>
            </a:r>
            <a:r>
              <a:rPr lang="en-US" sz="1400">
                <a:latin typeface="Arial Rounded MT Bold" panose="020F0704030504030204" pitchFamily="34" charset="0"/>
              </a:rPr>
              <a:t>is a derived feature which is directly proportional to </a:t>
            </a:r>
            <a:r>
              <a:rPr lang="en-US" sz="1400" b="1">
                <a:latin typeface="Arial Rounded MT Bold" panose="020F0704030504030204" pitchFamily="34" charset="0"/>
              </a:rPr>
              <a:t>AMT_CREDIT </a:t>
            </a:r>
            <a:r>
              <a:rPr lang="en-US" sz="1400">
                <a:latin typeface="Arial Rounded MT Bold" panose="020F0704030504030204" pitchFamily="34" charset="0"/>
              </a:rPr>
              <a:t>and </a:t>
            </a:r>
            <a:r>
              <a:rPr lang="en-US" sz="1400" b="1">
                <a:latin typeface="Arial Rounded MT Bold" panose="020F0704030504030204" pitchFamily="34" charset="0"/>
              </a:rPr>
              <a:t>AMT_CREDIT </a:t>
            </a:r>
            <a:r>
              <a:rPr lang="en-US" sz="1400">
                <a:latin typeface="Arial Rounded MT Bold" panose="020F0704030504030204" pitchFamily="34" charset="0"/>
              </a:rPr>
              <a:t>and </a:t>
            </a:r>
            <a:r>
              <a:rPr lang="en-US" sz="1400" b="1">
                <a:latin typeface="Arial Rounded MT Bold" panose="020F0704030504030204" pitchFamily="34" charset="0"/>
              </a:rPr>
              <a:t>AMT_GOODS_PRICE </a:t>
            </a:r>
            <a:r>
              <a:rPr lang="en-US" sz="1400">
                <a:latin typeface="Arial Rounded MT Bold" panose="020F0704030504030204" pitchFamily="34" charset="0"/>
              </a:rPr>
              <a:t>are </a:t>
            </a:r>
            <a:r>
              <a:rPr lang="en-US" sz="1400" b="1">
                <a:latin typeface="Arial Rounded MT Bold" panose="020F0704030504030204" pitchFamily="34" charset="0"/>
              </a:rPr>
              <a:t>highly and positively correlated </a:t>
            </a:r>
            <a:r>
              <a:rPr lang="en-US" sz="1400">
                <a:latin typeface="Arial Rounded MT Bold" panose="020F0704030504030204" pitchFamily="34" charset="0"/>
              </a:rPr>
              <a:t>as in point 1.</a:t>
            </a:r>
          </a:p>
          <a:p>
            <a:pPr marL="742950" lvl="1" indent="-285750">
              <a:buFont typeface="Arial" panose="020B0604020202020204" pitchFamily="34" charset="0"/>
              <a:buChar char="•"/>
            </a:pPr>
            <a:endParaRPr lang="en-US" sz="1400" b="1">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FLAG_EMP_PHONE </a:t>
            </a:r>
            <a:r>
              <a:rPr lang="en-US" sz="1400">
                <a:latin typeface="Arial Rounded MT Bold" panose="020F0704030504030204" pitchFamily="34" charset="0"/>
              </a:rPr>
              <a:t>and </a:t>
            </a:r>
            <a:r>
              <a:rPr lang="en-US" sz="1400" b="1">
                <a:latin typeface="Arial Rounded MT Bold" panose="020F0704030504030204" pitchFamily="34" charset="0"/>
              </a:rPr>
              <a:t>AGE</a:t>
            </a:r>
            <a:r>
              <a:rPr lang="en-US" sz="1400">
                <a:latin typeface="Arial Rounded MT Bold" panose="020F0704030504030204" pitchFamily="34" charset="0"/>
              </a:rPr>
              <a:t> are </a:t>
            </a:r>
            <a:r>
              <a:rPr lang="en-US" sz="1400" b="1">
                <a:latin typeface="Arial Rounded MT Bold" panose="020F0704030504030204" pitchFamily="34" charset="0"/>
              </a:rPr>
              <a:t>highly and negatively correlated</a:t>
            </a:r>
            <a:r>
              <a:rPr lang="en-US" sz="1400">
                <a:latin typeface="Arial Rounded MT Bold" panose="020F0704030504030204" pitchFamily="34" charset="0"/>
              </a:rPr>
              <a:t> possibly because older generation people are less used to phones.</a:t>
            </a:r>
          </a:p>
          <a:p>
            <a:pPr marL="742950" lvl="1" indent="-285750">
              <a:buFont typeface="Arial" panose="020B0604020202020204" pitchFamily="34" charset="0"/>
              <a:buChar char="•"/>
            </a:pPr>
            <a:endParaRPr lang="en-US" sz="1400">
              <a:latin typeface="Arial Rounded MT Bold" panose="020F0704030504030204" pitchFamily="34" charset="0"/>
            </a:endParaRPr>
          </a:p>
          <a:p>
            <a:pPr marL="742950" lvl="1" indent="-285750">
              <a:buFont typeface="Arial" panose="020B0604020202020204" pitchFamily="34" charset="0"/>
              <a:buChar char="•"/>
            </a:pP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ANNUIT%CREDIT</a:t>
            </a:r>
            <a:r>
              <a:rPr lang="en-US" sz="1400">
                <a:latin typeface="Arial Rounded MT Bold" panose="020F0704030504030204" pitchFamily="34" charset="0"/>
              </a:rPr>
              <a:t>, </a:t>
            </a:r>
            <a:r>
              <a:rPr lang="en-US" sz="1400" b="1">
                <a:latin typeface="Arial Rounded MT Bold" panose="020F0704030504030204" pitchFamily="34" charset="0"/>
              </a:rPr>
              <a:t>AMT_GOODS_PRICE</a:t>
            </a:r>
            <a:r>
              <a:rPr lang="en-US" sz="1400">
                <a:latin typeface="Arial Rounded MT Bold" panose="020F0704030504030204" pitchFamily="34" charset="0"/>
              </a:rPr>
              <a:t> and </a:t>
            </a:r>
            <a:r>
              <a:rPr lang="en-US" sz="1400" b="1">
                <a:latin typeface="Arial Rounded MT Bold" panose="020F0704030504030204" pitchFamily="34" charset="0"/>
              </a:rPr>
              <a:t>ANNUITY%CREDIT</a:t>
            </a:r>
            <a:r>
              <a:rPr lang="en-US" sz="1400">
                <a:latin typeface="Arial Rounded MT Bold" panose="020F0704030504030204" pitchFamily="34" charset="0"/>
              </a:rPr>
              <a:t> are </a:t>
            </a:r>
            <a:r>
              <a:rPr lang="en-US" sz="1400" b="1">
                <a:latin typeface="Arial Rounded MT Bold" panose="020F0704030504030204" pitchFamily="34" charset="0"/>
              </a:rPr>
              <a:t>highly and negatively correlated</a:t>
            </a:r>
            <a:r>
              <a:rPr lang="en-US" sz="1400">
                <a:latin typeface="Arial Rounded MT Bold" panose="020F0704030504030204" pitchFamily="34" charset="0"/>
              </a:rPr>
              <a:t> as </a:t>
            </a:r>
            <a:r>
              <a:rPr lang="en-US" sz="1400" b="1">
                <a:latin typeface="Arial Rounded MT Bold" panose="020F0704030504030204" pitchFamily="34" charset="0"/>
              </a:rPr>
              <a:t>ANNUITY%CREDIT</a:t>
            </a:r>
            <a:r>
              <a:rPr lang="en-US" sz="1400">
                <a:latin typeface="Arial Rounded MT Bold" panose="020F0704030504030204" pitchFamily="34" charset="0"/>
              </a:rPr>
              <a:t> is a derived feature which is inversely proportional to </a:t>
            </a:r>
            <a:r>
              <a:rPr lang="en-US" sz="1400" b="1">
                <a:latin typeface="Arial Rounded MT Bold" panose="020F0704030504030204" pitchFamily="34" charset="0"/>
              </a:rPr>
              <a:t>AMT_CREDIT</a:t>
            </a:r>
            <a:r>
              <a:rPr lang="en-US" sz="1400">
                <a:latin typeface="Arial Rounded MT Bold" panose="020F0704030504030204" pitchFamily="34" charset="0"/>
              </a:rPr>
              <a:t> and </a:t>
            </a:r>
            <a:r>
              <a:rPr lang="en-US" sz="1400" b="1">
                <a:latin typeface="Arial Rounded MT Bold" panose="020F0704030504030204" pitchFamily="34" charset="0"/>
              </a:rPr>
              <a:t>AMT_CREDIT </a:t>
            </a:r>
            <a:r>
              <a:rPr lang="en-US" sz="1400">
                <a:latin typeface="Arial Rounded MT Bold" panose="020F0704030504030204" pitchFamily="34" charset="0"/>
              </a:rPr>
              <a:t>and </a:t>
            </a:r>
            <a:r>
              <a:rPr lang="en-US" sz="1400" b="1">
                <a:latin typeface="Arial Rounded MT Bold" panose="020F0704030504030204" pitchFamily="34" charset="0"/>
              </a:rPr>
              <a:t>AMT_GOODS_PRICE </a:t>
            </a:r>
            <a:r>
              <a:rPr lang="en-US" sz="1400">
                <a:latin typeface="Arial Rounded MT Bold" panose="020F0704030504030204" pitchFamily="34" charset="0"/>
              </a:rPr>
              <a:t>are </a:t>
            </a:r>
            <a:r>
              <a:rPr lang="en-US" sz="1400" b="1">
                <a:latin typeface="Arial Rounded MT Bold" panose="020F0704030504030204" pitchFamily="34" charset="0"/>
              </a:rPr>
              <a:t>highly and positively correlated </a:t>
            </a:r>
            <a:r>
              <a:rPr lang="en-US" sz="1400">
                <a:latin typeface="Arial Rounded MT Bold" panose="020F0704030504030204" pitchFamily="34" charset="0"/>
              </a:rPr>
              <a:t>as in point 1.</a:t>
            </a:r>
            <a:endParaRPr lang="en-IN" sz="1400">
              <a:latin typeface="Arial Rounded MT Bold" panose="020F0704030504030204" pitchFamily="34" charset="0"/>
            </a:endParaRPr>
          </a:p>
        </p:txBody>
      </p:sp>
    </p:spTree>
    <p:extLst>
      <p:ext uri="{BB962C8B-B14F-4D97-AF65-F5344CB8AC3E}">
        <p14:creationId xmlns:p14="http://schemas.microsoft.com/office/powerpoint/2010/main" val="1024354579"/>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461665"/>
          </a:xfrm>
          <a:prstGeom prst="rect">
            <a:avLst/>
          </a:prstGeom>
          <a:noFill/>
        </p:spPr>
        <p:txBody>
          <a:bodyPr wrap="square" rtlCol="0">
            <a:spAutoFit/>
          </a:bodyPr>
          <a:lstStyle/>
          <a:p>
            <a:r>
              <a:rPr lang="en-US" sz="1200" b="1" dirty="0">
                <a:latin typeface="Arial Rounded MT Bold" panose="020F0704030504030204" pitchFamily="34" charset="0"/>
              </a:rPr>
              <a:t>Task:</a:t>
            </a:r>
            <a:r>
              <a:rPr lang="en-US" sz="1200" dirty="0">
                <a:latin typeface="Arial Rounded MT Bold" panose="020F0704030504030204" pitchFamily="34" charset="0"/>
              </a:rPr>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E</a:t>
            </a:r>
            <a:r>
              <a:rPr lang="en-US" sz="1600">
                <a:latin typeface="Arial Rounded MT Bold" panose="020F0704030504030204" pitchFamily="34" charset="0"/>
              </a:rPr>
              <a:t>.</a:t>
            </a:r>
            <a:r>
              <a:rPr lang="en-US" sz="1600" b="1">
                <a:latin typeface="Arial Rounded MT Bold" panose="020F0704030504030204" pitchFamily="34" charset="0"/>
              </a:rPr>
              <a:t> Identify Top Correlations for Different Scenarios: </a:t>
            </a:r>
            <a:r>
              <a:rPr lang="en-US" sz="1600">
                <a:latin typeface="Arial Rounded MT Bold" panose="020F0704030504030204" pitchFamily="34" charset="0"/>
              </a:rPr>
              <a:t>Understanding the correlation between variables and the target variable can provide insights into strong indicators of loan default.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605216"/>
            <a:ext cx="7773823" cy="4970854"/>
          </a:xfrm>
          <a:prstGeom prst="rect">
            <a:avLst/>
          </a:prstGeom>
          <a:ln>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260" y="1605216"/>
            <a:ext cx="3160712" cy="4970854"/>
          </a:xfrm>
          <a:prstGeom prst="rect">
            <a:avLst/>
          </a:prstGeom>
          <a:ln>
            <a:solidFill>
              <a:schemeClr val="tx1"/>
            </a:solidFill>
          </a:ln>
        </p:spPr>
      </p:pic>
    </p:spTree>
    <p:extLst>
      <p:ext uri="{BB962C8B-B14F-4D97-AF65-F5344CB8AC3E}">
        <p14:creationId xmlns:p14="http://schemas.microsoft.com/office/powerpoint/2010/main" val="27652210"/>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5" name="TextBox 4"/>
          <p:cNvSpPr txBox="1"/>
          <p:nvPr/>
        </p:nvSpPr>
        <p:spPr>
          <a:xfrm>
            <a:off x="407853" y="831187"/>
            <a:ext cx="11247120" cy="461665"/>
          </a:xfrm>
          <a:prstGeom prst="rect">
            <a:avLst/>
          </a:prstGeom>
          <a:noFill/>
        </p:spPr>
        <p:txBody>
          <a:bodyPr wrap="square" rtlCol="0">
            <a:spAutoFit/>
          </a:bodyPr>
          <a:lstStyle/>
          <a:p>
            <a:r>
              <a:rPr lang="en-US" sz="1200" b="1" dirty="0">
                <a:latin typeface="Arial Rounded MT Bold" panose="020F0704030504030204" pitchFamily="34" charset="0"/>
              </a:rPr>
              <a:t>Task:</a:t>
            </a:r>
            <a:r>
              <a:rPr lang="en-US" sz="1200" dirty="0">
                <a:latin typeface="Arial Rounded MT Bold" panose="020F0704030504030204" pitchFamily="34" charset="0"/>
              </a:rPr>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584775"/>
          </a:xfrm>
          <a:prstGeom prst="rect">
            <a:avLst/>
          </a:prstGeom>
        </p:spPr>
        <p:txBody>
          <a:bodyPr wrap="square">
            <a:spAutoFit/>
          </a:bodyPr>
          <a:lstStyle/>
          <a:p>
            <a:r>
              <a:rPr lang="en-US" sz="1600" b="1">
                <a:latin typeface="Arial Rounded MT Bold" panose="020F0704030504030204" pitchFamily="34" charset="0"/>
              </a:rPr>
              <a:t>E</a:t>
            </a:r>
            <a:r>
              <a:rPr lang="en-US" sz="1600">
                <a:latin typeface="Arial Rounded MT Bold" panose="020F0704030504030204" pitchFamily="34" charset="0"/>
              </a:rPr>
              <a:t>.</a:t>
            </a:r>
            <a:r>
              <a:rPr lang="en-US" sz="1600" b="1">
                <a:latin typeface="Arial Rounded MT Bold" panose="020F0704030504030204" pitchFamily="34" charset="0"/>
              </a:rPr>
              <a:t> Identify Top Correlations for Different Scenarios: </a:t>
            </a:r>
            <a:r>
              <a:rPr lang="en-US" sz="1600">
                <a:latin typeface="Arial Rounded MT Bold" panose="020F0704030504030204" pitchFamily="34" charset="0"/>
              </a:rPr>
              <a:t>Understanding the correlation between variables and the target variable can provide insights into strong indicators of loan default.</a:t>
            </a:r>
          </a:p>
        </p:txBody>
      </p:sp>
      <p:sp>
        <p:nvSpPr>
          <p:cNvPr id="12" name="TextBox 11"/>
          <p:cNvSpPr txBox="1"/>
          <p:nvPr/>
        </p:nvSpPr>
        <p:spPr>
          <a:xfrm>
            <a:off x="479425" y="1402996"/>
            <a:ext cx="11175548"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Rounded MT Bold" panose="020F0704030504030204" pitchFamily="34" charset="0"/>
              </a:rPr>
              <a:t>Considering </a:t>
            </a:r>
            <a:r>
              <a:rPr lang="en-US" sz="1400" b="1" dirty="0">
                <a:latin typeface="Arial Rounded MT Bold" panose="020F0704030504030204" pitchFamily="34" charset="0"/>
              </a:rPr>
              <a:t>0.5 (absolute value)</a:t>
            </a:r>
            <a:r>
              <a:rPr lang="en-US" sz="1400" dirty="0">
                <a:latin typeface="Arial Rounded MT Bold" panose="020F0704030504030204" pitchFamily="34" charset="0"/>
              </a:rPr>
              <a:t> as threshold for high Correlation, we can observe that:</a:t>
            </a:r>
          </a:p>
          <a:p>
            <a:pPr marL="285750" indent="-285750">
              <a:buFont typeface="Arial" panose="020B0604020202020204" pitchFamily="34" charset="0"/>
              <a:buChar char="•"/>
            </a:pPr>
            <a:endParaRPr lang="en-US" sz="1400"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AMT_CREDIT </a:t>
            </a:r>
            <a:r>
              <a:rPr lang="en-US" sz="1400" dirty="0">
                <a:latin typeface="Arial Rounded MT Bold" panose="020F0704030504030204" pitchFamily="34" charset="0"/>
              </a:rPr>
              <a:t>and </a:t>
            </a:r>
            <a:r>
              <a:rPr lang="en-US" sz="1400" b="1" dirty="0">
                <a:latin typeface="Arial Rounded MT Bold" panose="020F0704030504030204" pitchFamily="34" charset="0"/>
              </a:rPr>
              <a:t>AMT_GOODS_PRICE </a:t>
            </a:r>
            <a:r>
              <a:rPr lang="en-US" sz="1400" dirty="0">
                <a:latin typeface="Arial Rounded MT Bold" panose="020F0704030504030204" pitchFamily="34" charset="0"/>
              </a:rPr>
              <a:t>are </a:t>
            </a:r>
            <a:r>
              <a:rPr lang="en-US" sz="1400" b="1" dirty="0">
                <a:latin typeface="Arial Rounded MT Bold" panose="020F0704030504030204" pitchFamily="34" charset="0"/>
              </a:rPr>
              <a:t>highly and positively correlated </a:t>
            </a:r>
            <a:r>
              <a:rPr lang="en-US" sz="1400" dirty="0">
                <a:latin typeface="Arial Rounded MT Bold" panose="020F0704030504030204" pitchFamily="34" charset="0"/>
              </a:rPr>
              <a:t>as the Credit amount request is for the Goods whose price is in </a:t>
            </a:r>
            <a:r>
              <a:rPr lang="en-US" sz="1400" b="1" dirty="0">
                <a:latin typeface="Arial Rounded MT Bold" panose="020F0704030504030204" pitchFamily="34" charset="0"/>
              </a:rPr>
              <a:t>AMT_GOODS_PRICE </a:t>
            </a:r>
            <a:r>
              <a:rPr lang="en-US" sz="1400" dirty="0">
                <a:latin typeface="Arial Rounded MT Bold" panose="020F0704030504030204" pitchFamily="34" charset="0"/>
              </a:rPr>
              <a:t>column.</a:t>
            </a:r>
          </a:p>
          <a:p>
            <a:pPr marL="742950" lvl="1" indent="-285750">
              <a:buFont typeface="Arial" panose="020B0604020202020204" pitchFamily="34" charset="0"/>
              <a:buChar char="•"/>
            </a:pPr>
            <a:endParaRPr lang="en-US" sz="1400"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CNT_FAM_MEMBERS </a:t>
            </a:r>
            <a:r>
              <a:rPr lang="en-US" sz="1400" dirty="0">
                <a:latin typeface="Arial Rounded MT Bold" panose="020F0704030504030204" pitchFamily="34" charset="0"/>
              </a:rPr>
              <a:t>and </a:t>
            </a:r>
            <a:r>
              <a:rPr lang="en-US" sz="1400" b="1" dirty="0">
                <a:latin typeface="Arial Rounded MT Bold" panose="020F0704030504030204" pitchFamily="34" charset="0"/>
              </a:rPr>
              <a:t>CNT_CHILDREN </a:t>
            </a:r>
            <a:r>
              <a:rPr lang="en-US" sz="1400" dirty="0">
                <a:latin typeface="Arial Rounded MT Bold" panose="020F0704030504030204" pitchFamily="34" charset="0"/>
              </a:rPr>
              <a:t>are </a:t>
            </a:r>
            <a:r>
              <a:rPr lang="en-US" sz="1400" b="1" dirty="0">
                <a:latin typeface="Arial Rounded MT Bold" panose="020F0704030504030204" pitchFamily="34" charset="0"/>
              </a:rPr>
              <a:t>highly and positively correlated </a:t>
            </a:r>
            <a:r>
              <a:rPr lang="en-US" sz="1400" dirty="0">
                <a:latin typeface="Arial Rounded MT Bold" panose="020F0704030504030204" pitchFamily="34" charset="0"/>
              </a:rPr>
              <a:t>as we observed before that all applicants were either </a:t>
            </a:r>
            <a:r>
              <a:rPr lang="en-US" sz="1400" b="1" dirty="0">
                <a:latin typeface="Arial Rounded MT Bold" panose="020F0704030504030204" pitchFamily="34" charset="0"/>
              </a:rPr>
              <a:t>Single Parent </a:t>
            </a:r>
            <a:r>
              <a:rPr lang="en-US" sz="1400" dirty="0">
                <a:latin typeface="Arial Rounded MT Bold" panose="020F0704030504030204" pitchFamily="34" charset="0"/>
              </a:rPr>
              <a:t>or had </a:t>
            </a:r>
            <a:r>
              <a:rPr lang="en-US" sz="1400" b="1" dirty="0">
                <a:latin typeface="Arial Rounded MT Bold" panose="020F0704030504030204" pitchFamily="34" charset="0"/>
              </a:rPr>
              <a:t>Nuclear Family</a:t>
            </a:r>
            <a:r>
              <a:rPr lang="en-US" sz="1400" dirty="0">
                <a:latin typeface="Arial Rounded MT Bold" panose="020F0704030504030204" pitchFamily="34" charset="0"/>
              </a:rPr>
              <a:t>.</a:t>
            </a:r>
          </a:p>
          <a:p>
            <a:pPr marL="742950" lvl="1" indent="-285750">
              <a:buFont typeface="Arial" panose="020B0604020202020204" pitchFamily="34" charset="0"/>
              <a:buChar char="•"/>
            </a:pPr>
            <a:endParaRPr lang="en-US" sz="1400"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CREDIT%INCOME </a:t>
            </a:r>
            <a:r>
              <a:rPr lang="en-US" sz="1400" dirty="0">
                <a:latin typeface="Arial Rounded MT Bold" panose="020F0704030504030204" pitchFamily="34" charset="0"/>
              </a:rPr>
              <a:t>and </a:t>
            </a:r>
            <a:r>
              <a:rPr lang="en-US" sz="1400" b="1" dirty="0">
                <a:latin typeface="Arial Rounded MT Bold" panose="020F0704030504030204" pitchFamily="34" charset="0"/>
              </a:rPr>
              <a:t>ANNUITY%INCOME</a:t>
            </a:r>
            <a:r>
              <a:rPr lang="en-US" sz="1400" dirty="0">
                <a:latin typeface="Arial Rounded MT Bold" panose="020F0704030504030204" pitchFamily="34" charset="0"/>
              </a:rPr>
              <a:t>,  </a:t>
            </a:r>
            <a:r>
              <a:rPr lang="en-US" sz="1400" b="1" dirty="0">
                <a:latin typeface="Arial Rounded MT Bold" panose="020F0704030504030204" pitchFamily="34" charset="0"/>
              </a:rPr>
              <a:t>AMT_ANNUITY </a:t>
            </a:r>
            <a:r>
              <a:rPr lang="en-US" sz="1400" dirty="0">
                <a:latin typeface="Arial Rounded MT Bold" panose="020F0704030504030204" pitchFamily="34" charset="0"/>
              </a:rPr>
              <a:t>and </a:t>
            </a:r>
            <a:r>
              <a:rPr lang="en-US" sz="1400" b="1" dirty="0">
                <a:latin typeface="Arial Rounded MT Bold" panose="020F0704030504030204" pitchFamily="34" charset="0"/>
              </a:rPr>
              <a:t>AMT_GOODS_PRICE</a:t>
            </a:r>
            <a:r>
              <a:rPr lang="en-US" sz="1400" dirty="0">
                <a:latin typeface="Arial Rounded MT Bold" panose="020F0704030504030204" pitchFamily="34" charset="0"/>
              </a:rPr>
              <a:t>, </a:t>
            </a:r>
            <a:r>
              <a:rPr lang="en-US" sz="1400" b="1" dirty="0">
                <a:latin typeface="Arial Rounded MT Bold" panose="020F0704030504030204" pitchFamily="34" charset="0"/>
              </a:rPr>
              <a:t>AMT_CREDIT </a:t>
            </a:r>
            <a:r>
              <a:rPr lang="en-US" sz="1400" dirty="0">
                <a:latin typeface="Arial Rounded MT Bold" panose="020F0704030504030204" pitchFamily="34" charset="0"/>
              </a:rPr>
              <a:t>and </a:t>
            </a:r>
            <a:r>
              <a:rPr lang="en-US" sz="1400" b="1" dirty="0">
                <a:latin typeface="Arial Rounded MT Bold" panose="020F0704030504030204" pitchFamily="34" charset="0"/>
              </a:rPr>
              <a:t>AMT_ANNUITY </a:t>
            </a:r>
            <a:r>
              <a:rPr lang="en-US" sz="1400" dirty="0">
                <a:latin typeface="Arial Rounded MT Bold" panose="020F0704030504030204" pitchFamily="34" charset="0"/>
              </a:rPr>
              <a:t>are </a:t>
            </a:r>
            <a:r>
              <a:rPr lang="en-US" sz="1400" b="1" dirty="0">
                <a:latin typeface="Arial Rounded MT Bold" panose="020F0704030504030204" pitchFamily="34" charset="0"/>
              </a:rPr>
              <a:t>highly and positively correlated</a:t>
            </a:r>
            <a:r>
              <a:rPr lang="en-US" sz="1400" dirty="0">
                <a:latin typeface="Arial Rounded MT Bold" panose="020F0704030504030204" pitchFamily="34" charset="0"/>
              </a:rPr>
              <a:t> and have somewhat </a:t>
            </a:r>
            <a:r>
              <a:rPr lang="en-US" sz="1400" b="1" dirty="0">
                <a:latin typeface="Arial Rounded MT Bold" panose="020F0704030504030204" pitchFamily="34" charset="0"/>
              </a:rPr>
              <a:t>same Correlation values.</a:t>
            </a:r>
          </a:p>
          <a:p>
            <a:pPr marL="742950" lvl="1" indent="-285750">
              <a:buFont typeface="Arial" panose="020B0604020202020204" pitchFamily="34" charset="0"/>
              <a:buChar char="•"/>
            </a:pPr>
            <a:endParaRPr lang="en-US" sz="1400" b="1"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AMT_CREDIT</a:t>
            </a:r>
            <a:r>
              <a:rPr lang="en-US" sz="1400" dirty="0">
                <a:latin typeface="Arial Rounded MT Bold" panose="020F0704030504030204" pitchFamily="34" charset="0"/>
              </a:rPr>
              <a:t> and </a:t>
            </a:r>
            <a:r>
              <a:rPr lang="en-US" sz="1400" b="1" dirty="0">
                <a:latin typeface="Arial Rounded MT Bold" panose="020F0704030504030204" pitchFamily="34" charset="0"/>
              </a:rPr>
              <a:t>CREDIT%INCOME</a:t>
            </a:r>
            <a:r>
              <a:rPr lang="en-US" sz="1400" dirty="0">
                <a:latin typeface="Arial Rounded MT Bold" panose="020F0704030504030204" pitchFamily="34" charset="0"/>
              </a:rPr>
              <a:t>, </a:t>
            </a:r>
            <a:r>
              <a:rPr lang="en-US" sz="1400" b="1" dirty="0">
                <a:latin typeface="Arial Rounded MT Bold" panose="020F0704030504030204" pitchFamily="34" charset="0"/>
              </a:rPr>
              <a:t>AMT_GOODS_PRICE</a:t>
            </a:r>
            <a:r>
              <a:rPr lang="en-US" sz="1400" dirty="0">
                <a:latin typeface="Arial Rounded MT Bold" panose="020F0704030504030204" pitchFamily="34" charset="0"/>
              </a:rPr>
              <a:t> and </a:t>
            </a:r>
            <a:r>
              <a:rPr lang="en-US" sz="1400" b="1" dirty="0">
                <a:latin typeface="Arial Rounded MT Bold" panose="020F0704030504030204" pitchFamily="34" charset="0"/>
              </a:rPr>
              <a:t>CREDIT%INCOME</a:t>
            </a:r>
            <a:r>
              <a:rPr lang="en-US" sz="1400" dirty="0">
                <a:latin typeface="Arial Rounded MT Bold" panose="020F0704030504030204" pitchFamily="34" charset="0"/>
              </a:rPr>
              <a:t> are </a:t>
            </a:r>
            <a:r>
              <a:rPr lang="en-US" sz="1400" b="1" dirty="0">
                <a:latin typeface="Arial Rounded MT Bold" panose="020F0704030504030204" pitchFamily="34" charset="0"/>
              </a:rPr>
              <a:t>highly and positively correlated</a:t>
            </a:r>
            <a:r>
              <a:rPr lang="en-US" sz="1400" dirty="0">
                <a:latin typeface="Arial Rounded MT Bold" panose="020F0704030504030204" pitchFamily="34" charset="0"/>
              </a:rPr>
              <a:t> as </a:t>
            </a:r>
            <a:r>
              <a:rPr lang="en-US" sz="1400" b="1" dirty="0">
                <a:latin typeface="Arial Rounded MT Bold" panose="020F0704030504030204" pitchFamily="34" charset="0"/>
              </a:rPr>
              <a:t>CREDIT%INCOME </a:t>
            </a:r>
            <a:r>
              <a:rPr lang="en-US" sz="1400" dirty="0">
                <a:latin typeface="Arial Rounded MT Bold" panose="020F0704030504030204" pitchFamily="34" charset="0"/>
              </a:rPr>
              <a:t>is a derived feature which is directly proportional to </a:t>
            </a:r>
            <a:r>
              <a:rPr lang="en-US" sz="1400" b="1" dirty="0">
                <a:latin typeface="Arial Rounded MT Bold" panose="020F0704030504030204" pitchFamily="34" charset="0"/>
              </a:rPr>
              <a:t>AMT_CREDIT </a:t>
            </a:r>
            <a:r>
              <a:rPr lang="en-US" sz="1400" dirty="0">
                <a:latin typeface="Arial Rounded MT Bold" panose="020F0704030504030204" pitchFamily="34" charset="0"/>
              </a:rPr>
              <a:t>and </a:t>
            </a:r>
            <a:r>
              <a:rPr lang="en-US" sz="1400" b="1" dirty="0">
                <a:latin typeface="Arial Rounded MT Bold" panose="020F0704030504030204" pitchFamily="34" charset="0"/>
              </a:rPr>
              <a:t>AMT_CREDIT </a:t>
            </a:r>
            <a:r>
              <a:rPr lang="en-US" sz="1400" dirty="0">
                <a:latin typeface="Arial Rounded MT Bold" panose="020F0704030504030204" pitchFamily="34" charset="0"/>
              </a:rPr>
              <a:t>and </a:t>
            </a:r>
            <a:r>
              <a:rPr lang="en-US" sz="1400" b="1" dirty="0">
                <a:latin typeface="Arial Rounded MT Bold" panose="020F0704030504030204" pitchFamily="34" charset="0"/>
              </a:rPr>
              <a:t>AMT_GOODS_PRICE </a:t>
            </a:r>
            <a:r>
              <a:rPr lang="en-US" sz="1400" dirty="0">
                <a:latin typeface="Arial Rounded MT Bold" panose="020F0704030504030204" pitchFamily="34" charset="0"/>
              </a:rPr>
              <a:t>are </a:t>
            </a:r>
            <a:r>
              <a:rPr lang="en-US" sz="1400" b="1" dirty="0">
                <a:latin typeface="Arial Rounded MT Bold" panose="020F0704030504030204" pitchFamily="34" charset="0"/>
              </a:rPr>
              <a:t>highly and positively correlated </a:t>
            </a:r>
            <a:r>
              <a:rPr lang="en-US" sz="1400" dirty="0">
                <a:latin typeface="Arial Rounded MT Bold" panose="020F0704030504030204" pitchFamily="34" charset="0"/>
              </a:rPr>
              <a:t>as in point 1.</a:t>
            </a:r>
          </a:p>
          <a:p>
            <a:pPr marL="742950" lvl="1" indent="-285750">
              <a:buFont typeface="Arial" panose="020B0604020202020204" pitchFamily="34" charset="0"/>
              <a:buChar char="•"/>
            </a:pPr>
            <a:endParaRPr lang="en-US" sz="1400" b="1"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FLAG_EMP_PHONE </a:t>
            </a:r>
            <a:r>
              <a:rPr lang="en-US" sz="1400" dirty="0">
                <a:latin typeface="Arial Rounded MT Bold" panose="020F0704030504030204" pitchFamily="34" charset="0"/>
              </a:rPr>
              <a:t>and </a:t>
            </a:r>
            <a:r>
              <a:rPr lang="en-US" sz="1400" b="1" dirty="0">
                <a:latin typeface="Arial Rounded MT Bold" panose="020F0704030504030204" pitchFamily="34" charset="0"/>
              </a:rPr>
              <a:t>AGE</a:t>
            </a:r>
            <a:r>
              <a:rPr lang="en-US" sz="1400" dirty="0">
                <a:latin typeface="Arial Rounded MT Bold" panose="020F0704030504030204" pitchFamily="34" charset="0"/>
              </a:rPr>
              <a:t> are </a:t>
            </a:r>
            <a:r>
              <a:rPr lang="en-US" sz="1400" b="1" dirty="0">
                <a:latin typeface="Arial Rounded MT Bold" panose="020F0704030504030204" pitchFamily="34" charset="0"/>
              </a:rPr>
              <a:t>highly and negatively correlated</a:t>
            </a:r>
            <a:r>
              <a:rPr lang="en-US" sz="1400" dirty="0">
                <a:latin typeface="Arial Rounded MT Bold" panose="020F0704030504030204" pitchFamily="34" charset="0"/>
              </a:rPr>
              <a:t> possibly because older generation people are less used to phones.</a:t>
            </a:r>
          </a:p>
          <a:p>
            <a:pPr marL="742950" lvl="1" indent="-285750">
              <a:buFont typeface="Arial" panose="020B0604020202020204" pitchFamily="34" charset="0"/>
              <a:buChar char="•"/>
            </a:pPr>
            <a:endParaRPr lang="en-US" sz="1400" dirty="0">
              <a:latin typeface="Arial Rounded MT Bold" panose="020F0704030504030204" pitchFamily="34" charset="0"/>
            </a:endParaRPr>
          </a:p>
          <a:p>
            <a:pPr marL="742950" lvl="1" indent="-285750">
              <a:buFont typeface="Arial" panose="020B0604020202020204" pitchFamily="34" charset="0"/>
              <a:buChar char="•"/>
            </a:pPr>
            <a:r>
              <a:rPr lang="en-US" sz="1400" b="1" dirty="0">
                <a:latin typeface="Arial Rounded MT Bold" panose="020F0704030504030204" pitchFamily="34" charset="0"/>
              </a:rPr>
              <a:t>AMT_CREDIT</a:t>
            </a:r>
            <a:r>
              <a:rPr lang="en-US" sz="1400" dirty="0">
                <a:latin typeface="Arial Rounded MT Bold" panose="020F0704030504030204" pitchFamily="34" charset="0"/>
              </a:rPr>
              <a:t> and </a:t>
            </a:r>
            <a:r>
              <a:rPr lang="en-US" sz="1400" b="1" dirty="0">
                <a:latin typeface="Arial Rounded MT Bold" panose="020F0704030504030204" pitchFamily="34" charset="0"/>
              </a:rPr>
              <a:t>ANNUIT%CREDIT</a:t>
            </a:r>
            <a:r>
              <a:rPr lang="en-US" sz="1400" dirty="0">
                <a:latin typeface="Arial Rounded MT Bold" panose="020F0704030504030204" pitchFamily="34" charset="0"/>
              </a:rPr>
              <a:t>, </a:t>
            </a:r>
            <a:r>
              <a:rPr lang="en-US" sz="1400" b="1" dirty="0">
                <a:latin typeface="Arial Rounded MT Bold" panose="020F0704030504030204" pitchFamily="34" charset="0"/>
              </a:rPr>
              <a:t>AMT_GOODS_PRICE</a:t>
            </a:r>
            <a:r>
              <a:rPr lang="en-US" sz="1400" dirty="0">
                <a:latin typeface="Arial Rounded MT Bold" panose="020F0704030504030204" pitchFamily="34" charset="0"/>
              </a:rPr>
              <a:t> and </a:t>
            </a:r>
            <a:r>
              <a:rPr lang="en-US" sz="1400" b="1" dirty="0">
                <a:latin typeface="Arial Rounded MT Bold" panose="020F0704030504030204" pitchFamily="34" charset="0"/>
              </a:rPr>
              <a:t>ANNUITY%CREDIT</a:t>
            </a:r>
            <a:r>
              <a:rPr lang="en-US" sz="1400" dirty="0">
                <a:latin typeface="Arial Rounded MT Bold" panose="020F0704030504030204" pitchFamily="34" charset="0"/>
              </a:rPr>
              <a:t> are </a:t>
            </a:r>
            <a:r>
              <a:rPr lang="en-US" sz="1400" b="1" dirty="0">
                <a:latin typeface="Arial Rounded MT Bold" panose="020F0704030504030204" pitchFamily="34" charset="0"/>
              </a:rPr>
              <a:t>highly and negatively correlated</a:t>
            </a:r>
            <a:r>
              <a:rPr lang="en-US" sz="1400" dirty="0">
                <a:latin typeface="Arial Rounded MT Bold" panose="020F0704030504030204" pitchFamily="34" charset="0"/>
              </a:rPr>
              <a:t> as </a:t>
            </a:r>
            <a:r>
              <a:rPr lang="en-US" sz="1400" b="1" dirty="0">
                <a:latin typeface="Arial Rounded MT Bold" panose="020F0704030504030204" pitchFamily="34" charset="0"/>
              </a:rPr>
              <a:t>ANNUITY%CREDIT</a:t>
            </a:r>
            <a:r>
              <a:rPr lang="en-US" sz="1400" dirty="0">
                <a:latin typeface="Arial Rounded MT Bold" panose="020F0704030504030204" pitchFamily="34" charset="0"/>
              </a:rPr>
              <a:t> is a derived feature which is inversely proportional to </a:t>
            </a:r>
            <a:r>
              <a:rPr lang="en-US" sz="1400" b="1" dirty="0">
                <a:latin typeface="Arial Rounded MT Bold" panose="020F0704030504030204" pitchFamily="34" charset="0"/>
              </a:rPr>
              <a:t>AMT_CREDIT</a:t>
            </a:r>
            <a:r>
              <a:rPr lang="en-US" sz="1400" dirty="0">
                <a:latin typeface="Arial Rounded MT Bold" panose="020F0704030504030204" pitchFamily="34" charset="0"/>
              </a:rPr>
              <a:t> and </a:t>
            </a:r>
            <a:r>
              <a:rPr lang="en-US" sz="1400" b="1" dirty="0">
                <a:latin typeface="Arial Rounded MT Bold" panose="020F0704030504030204" pitchFamily="34" charset="0"/>
              </a:rPr>
              <a:t>AMT_CREDIT </a:t>
            </a:r>
            <a:r>
              <a:rPr lang="en-US" sz="1400" dirty="0">
                <a:latin typeface="Arial Rounded MT Bold" panose="020F0704030504030204" pitchFamily="34" charset="0"/>
              </a:rPr>
              <a:t>and </a:t>
            </a:r>
            <a:r>
              <a:rPr lang="en-US" sz="1400" b="1" dirty="0">
                <a:latin typeface="Arial Rounded MT Bold" panose="020F0704030504030204" pitchFamily="34" charset="0"/>
              </a:rPr>
              <a:t>AMT_GOODS_PRICE </a:t>
            </a:r>
            <a:r>
              <a:rPr lang="en-US" sz="1400" dirty="0">
                <a:latin typeface="Arial Rounded MT Bold" panose="020F0704030504030204" pitchFamily="34" charset="0"/>
              </a:rPr>
              <a:t>are </a:t>
            </a:r>
            <a:r>
              <a:rPr lang="en-US" sz="1400" b="1" dirty="0">
                <a:latin typeface="Arial Rounded MT Bold" panose="020F0704030504030204" pitchFamily="34" charset="0"/>
              </a:rPr>
              <a:t>highly and positively correlated </a:t>
            </a:r>
            <a:r>
              <a:rPr lang="en-US" sz="1400" dirty="0">
                <a:latin typeface="Arial Rounded MT Bold" panose="020F0704030504030204" pitchFamily="34" charset="0"/>
              </a:rPr>
              <a:t>as in point 1.</a:t>
            </a:r>
            <a:endParaRPr lang="en-IN" sz="1400" dirty="0">
              <a:latin typeface="Arial Rounded MT Bold" panose="020F0704030504030204" pitchFamily="34" charset="0"/>
            </a:endParaRPr>
          </a:p>
        </p:txBody>
      </p:sp>
    </p:spTree>
    <p:extLst>
      <p:ext uri="{BB962C8B-B14F-4D97-AF65-F5344CB8AC3E}">
        <p14:creationId xmlns:p14="http://schemas.microsoft.com/office/powerpoint/2010/main" val="2071930533"/>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
            <a:extLst>
              <a:ext uri="{FF2B5EF4-FFF2-40B4-BE49-F238E27FC236}">
                <a16:creationId xmlns:a16="http://schemas.microsoft.com/office/drawing/2014/main" id="{FD42A708-EB4F-50E3-4643-35FE56C9EC11}"/>
              </a:ext>
            </a:extLst>
          </p:cNvPr>
          <p:cNvSpPr/>
          <p:nvPr/>
        </p:nvSpPr>
        <p:spPr>
          <a:xfrm>
            <a:off x="484779" y="1195061"/>
            <a:ext cx="11306628" cy="5375553"/>
          </a:xfrm>
          <a:prstGeom prst="roundRect">
            <a:avLst>
              <a:gd name="adj" fmla="val 3602"/>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4371F92C-2B95-6F73-482C-97C43F6ED1E4}"/>
              </a:ext>
            </a:extLst>
          </p:cNvPr>
          <p:cNvSpPr txBox="1"/>
          <p:nvPr/>
        </p:nvSpPr>
        <p:spPr>
          <a:xfrm>
            <a:off x="5199054" y="396454"/>
            <a:ext cx="1878078" cy="553998"/>
          </a:xfrm>
          <a:prstGeom prst="rect">
            <a:avLst/>
          </a:prstGeom>
          <a:noFill/>
        </p:spPr>
        <p:txBody>
          <a:bodyPr wrap="square" rtlCol="0">
            <a:spAutoFit/>
          </a:bodyPr>
          <a:lstStyle/>
          <a:p>
            <a:r>
              <a:rPr lang="en-IN" sz="3000" b="1" dirty="0">
                <a:latin typeface="Arial Rounded MT Bold" panose="020F0704030504030204" pitchFamily="34" charset="0"/>
              </a:rPr>
              <a:t>Results</a:t>
            </a:r>
          </a:p>
        </p:txBody>
      </p:sp>
      <p:sp>
        <p:nvSpPr>
          <p:cNvPr id="16" name="TextBox 15">
            <a:extLst>
              <a:ext uri="{FF2B5EF4-FFF2-40B4-BE49-F238E27FC236}">
                <a16:creationId xmlns:a16="http://schemas.microsoft.com/office/drawing/2014/main" id="{FA13C01E-7EC8-107D-94B4-27E347F964AB}"/>
              </a:ext>
            </a:extLst>
          </p:cNvPr>
          <p:cNvSpPr txBox="1"/>
          <p:nvPr/>
        </p:nvSpPr>
        <p:spPr>
          <a:xfrm>
            <a:off x="496387" y="1502227"/>
            <a:ext cx="5599614" cy="4524315"/>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latin typeface="Arial Rounded MT Bold" panose="020F0704030504030204" pitchFamily="34" charset="0"/>
              </a:rPr>
              <a:t>Through this project, I gained a profound understanding of the significance of Data Analytics in Bank Loan Analysis, as it provides valuable insights that facilitate data-driven decision-making.</a:t>
            </a:r>
          </a:p>
          <a:p>
            <a:pPr marL="285750" lvl="0" indent="-285750">
              <a:buFont typeface="Arial" panose="020B0604020202020204" pitchFamily="34" charset="0"/>
              <a:buChar char="•"/>
            </a:pPr>
            <a:endParaRPr lang="en-US" sz="1600" dirty="0">
              <a:latin typeface="Arial Rounded MT Bold" panose="020F0704030504030204" pitchFamily="34" charset="0"/>
            </a:endParaRPr>
          </a:p>
          <a:p>
            <a:pPr marL="285750" lvl="0" indent="-285750">
              <a:buFont typeface="Arial" panose="020B0604020202020204" pitchFamily="34" charset="0"/>
              <a:buChar char="•"/>
            </a:pPr>
            <a:r>
              <a:rPr lang="en-US" sz="1600" dirty="0">
                <a:latin typeface="Arial Rounded MT Bold" panose="020F0704030504030204" pitchFamily="34" charset="0"/>
              </a:rPr>
              <a:t>I was able to identify key features for predicting loan defaulters and explore correlations between various attributes such as income amount, loan amount, and personal belongings. Additionally, I acquired hands-on experience in Data Preprocessing, including Data Cleaning, handling Outliers, and Feature Engineering. I am now equipped to effectively communicate these insights to relevant stakeholders, enabling them to make informed, data-driven decisions.</a:t>
            </a:r>
          </a:p>
          <a:p>
            <a:pPr marL="285750" lvl="0" indent="-285750">
              <a:buFont typeface="Arial" panose="020B0604020202020204" pitchFamily="34" charset="0"/>
              <a:buChar char="•"/>
            </a:pPr>
            <a:endParaRPr lang="en-US" sz="1600" dirty="0">
              <a:latin typeface="Arial Rounded MT Bold" panose="020F0704030504030204" pitchFamily="34" charset="0"/>
            </a:endParaRPr>
          </a:p>
          <a:p>
            <a:pPr marL="285750" lvl="0" indent="-285750">
              <a:buFont typeface="Arial" panose="020B0604020202020204" pitchFamily="34" charset="0"/>
              <a:buChar char="•"/>
            </a:pPr>
            <a:r>
              <a:rPr lang="en-US" sz="1600" dirty="0">
                <a:latin typeface="Arial Rounded MT Bold" panose="020F0704030504030204" pitchFamily="34" charset="0"/>
              </a:rPr>
              <a:t>This project also enhanced my understanding of Python’s various functions and their applications.</a:t>
            </a:r>
            <a:endParaRPr lang="en-IN" sz="1600" dirty="0">
              <a:latin typeface="Arial Rounded MT Bold" panose="020F0704030504030204" pitchFamily="34" charset="0"/>
            </a:endParaRPr>
          </a:p>
        </p:txBody>
      </p:sp>
      <p:sp>
        <p:nvSpPr>
          <p:cNvPr id="17" name="TextBox 16">
            <a:extLst>
              <a:ext uri="{FF2B5EF4-FFF2-40B4-BE49-F238E27FC236}">
                <a16:creationId xmlns:a16="http://schemas.microsoft.com/office/drawing/2014/main" id="{6131499B-E46F-793C-B6DC-0B606EFFE549}"/>
              </a:ext>
            </a:extLst>
          </p:cNvPr>
          <p:cNvSpPr txBox="1"/>
          <p:nvPr/>
        </p:nvSpPr>
        <p:spPr>
          <a:xfrm>
            <a:off x="10289178" y="6528005"/>
            <a:ext cx="1423851" cy="338554"/>
          </a:xfrm>
          <a:prstGeom prst="rect">
            <a:avLst/>
          </a:prstGeom>
          <a:noFill/>
        </p:spPr>
        <p:txBody>
          <a:bodyPr wrap="square" rtlCol="0">
            <a:spAutoFit/>
          </a:bodyPr>
          <a:lstStyle/>
          <a:p>
            <a:r>
              <a:rPr lang="en-IN" sz="800">
                <a:latin typeface="Arial Rounded MT Bold" panose="020F0704030504030204" pitchFamily="34" charset="0"/>
              </a:rPr>
              <a:t>Image Source: Google Images</a:t>
            </a:r>
          </a:p>
        </p:txBody>
      </p:sp>
      <p:pic>
        <p:nvPicPr>
          <p:cNvPr id="18" name="Picture 17">
            <a:extLst>
              <a:ext uri="{FF2B5EF4-FFF2-40B4-BE49-F238E27FC236}">
                <a16:creationId xmlns:a16="http://schemas.microsoft.com/office/drawing/2014/main" id="{82C1E7EA-28C5-32F4-4AC7-BBB9F6EC9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808" y="1478700"/>
            <a:ext cx="4876190" cy="4876190"/>
          </a:xfrm>
          <a:prstGeom prst="rect">
            <a:avLst/>
          </a:prstGeom>
        </p:spPr>
      </p:pic>
      <p:cxnSp>
        <p:nvCxnSpPr>
          <p:cNvPr id="19" name="Straight Connector 18">
            <a:extLst>
              <a:ext uri="{FF2B5EF4-FFF2-40B4-BE49-F238E27FC236}">
                <a16:creationId xmlns:a16="http://schemas.microsoft.com/office/drawing/2014/main" id="{2BDB763C-51BA-189F-98AC-B449C3A41AFC}"/>
              </a:ext>
            </a:extLst>
          </p:cNvPr>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3225"/>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5A2438-946F-F214-5A9A-EC446D347599}"/>
              </a:ext>
            </a:extLst>
          </p:cNvPr>
          <p:cNvSpPr txBox="1"/>
          <p:nvPr/>
        </p:nvSpPr>
        <p:spPr>
          <a:xfrm>
            <a:off x="4054566" y="2761159"/>
            <a:ext cx="4082867" cy="923330"/>
          </a:xfrm>
          <a:prstGeom prst="rect">
            <a:avLst/>
          </a:prstGeom>
          <a:noFill/>
        </p:spPr>
        <p:txBody>
          <a:bodyPr wrap="square" rtlCol="0">
            <a:spAutoFit/>
          </a:bodyPr>
          <a:lstStyle/>
          <a:p>
            <a:r>
              <a:rPr lang="en-US" sz="5400" b="1" dirty="0">
                <a:solidFill>
                  <a:schemeClr val="tx1">
                    <a:lumMod val="75000"/>
                    <a:lumOff val="25000"/>
                  </a:schemeClr>
                </a:solidFill>
                <a:latin typeface="Arial Rounded MT Bold" panose="020F0704030504030204" pitchFamily="34" charset="0"/>
              </a:rPr>
              <a:t>Thank You</a:t>
            </a:r>
            <a:endParaRPr lang="en-IN" sz="5400" b="1" dirty="0">
              <a:solidFill>
                <a:schemeClr val="tx1">
                  <a:lumMod val="75000"/>
                  <a:lumOff val="25000"/>
                </a:schemeClr>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7A9EDCC9-7A12-B2E8-951F-24456D67F83F}"/>
              </a:ext>
            </a:extLst>
          </p:cNvPr>
          <p:cNvSpPr txBox="1"/>
          <p:nvPr/>
        </p:nvSpPr>
        <p:spPr>
          <a:xfrm>
            <a:off x="1463040" y="5026075"/>
            <a:ext cx="9265920" cy="1200329"/>
          </a:xfrm>
          <a:prstGeom prst="rect">
            <a:avLst/>
          </a:prstGeom>
          <a:noFill/>
        </p:spPr>
        <p:txBody>
          <a:bodyPr wrap="square">
            <a:spAutoFit/>
          </a:bodyPr>
          <a:lstStyle/>
          <a:p>
            <a:pPr algn="ctr"/>
            <a:r>
              <a:rPr lang="en-US" dirty="0">
                <a:latin typeface="Arial Rounded MT Bold" panose="020F0704030504030204" pitchFamily="34" charset="0"/>
              </a:rPr>
              <a:t>If you have any questions or need further assistance, feel free to reach out to me @ </a:t>
            </a:r>
            <a:r>
              <a:rPr lang="en-US" dirty="0">
                <a:latin typeface="Arial Rounded MT Bold" panose="020F0704030504030204" pitchFamily="34" charset="0"/>
                <a:hlinkClick r:id="rId2"/>
              </a:rPr>
              <a:t>VIKRAM_K</a:t>
            </a:r>
            <a:r>
              <a:rPr lang="en-US" dirty="0">
                <a:latin typeface="Arial Rounded MT Bold" panose="020F0704030504030204" pitchFamily="34" charset="0"/>
              </a:rPr>
              <a:t>. </a:t>
            </a:r>
          </a:p>
          <a:p>
            <a:pPr algn="ctr"/>
            <a:endParaRPr lang="en-US" dirty="0">
              <a:latin typeface="Arial Rounded MT Bold" panose="020F0704030504030204" pitchFamily="34" charset="0"/>
            </a:endParaRPr>
          </a:p>
          <a:p>
            <a:pPr algn="ctr"/>
            <a:r>
              <a:rPr lang="en-US" sz="1800" dirty="0">
                <a:latin typeface="Arial Rounded MT Bold" panose="020F0704030504030204" pitchFamily="34" charset="0"/>
                <a:hlinkClick r:id="rId3"/>
              </a:rPr>
              <a:t>Click here </a:t>
            </a:r>
            <a:r>
              <a:rPr lang="en-US" sz="1800" dirty="0">
                <a:latin typeface="Arial Rounded MT Bold" panose="020F0704030504030204" pitchFamily="34" charset="0"/>
              </a:rPr>
              <a:t>to view the files</a:t>
            </a:r>
          </a:p>
        </p:txBody>
      </p:sp>
    </p:spTree>
    <p:extLst>
      <p:ext uri="{BB962C8B-B14F-4D97-AF65-F5344CB8AC3E}">
        <p14:creationId xmlns:p14="http://schemas.microsoft.com/office/powerpoint/2010/main" val="240425658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Rounded MT Bold" panose="020F0704030504030204" pitchFamily="34" charset="0"/>
            </a:endParaRPr>
          </a:p>
        </p:txBody>
      </p:sp>
      <p:sp>
        <p:nvSpPr>
          <p:cNvPr id="16" name="TextBox 15"/>
          <p:cNvSpPr txBox="1"/>
          <p:nvPr/>
        </p:nvSpPr>
        <p:spPr>
          <a:xfrm>
            <a:off x="4161314" y="164458"/>
            <a:ext cx="5443794" cy="553998"/>
          </a:xfrm>
          <a:prstGeom prst="rect">
            <a:avLst/>
          </a:prstGeom>
          <a:noFill/>
        </p:spPr>
        <p:txBody>
          <a:bodyPr wrap="square" rtlCol="0">
            <a:spAutoFit/>
          </a:bodyPr>
          <a:lstStyle/>
          <a:p>
            <a:r>
              <a:rPr lang="en-IN" sz="3000" b="1">
                <a:latin typeface="Arial Rounded MT Bold" panose="020F0704030504030204" pitchFamily="34" charset="0"/>
              </a:rPr>
              <a:t>Data Pre-Processing</a:t>
            </a:r>
          </a:p>
        </p:txBody>
      </p:sp>
      <p:sp>
        <p:nvSpPr>
          <p:cNvPr id="4" name="TextBox 3"/>
          <p:cNvSpPr txBox="1"/>
          <p:nvPr/>
        </p:nvSpPr>
        <p:spPr>
          <a:xfrm>
            <a:off x="415111" y="1192292"/>
            <a:ext cx="4590487" cy="369332"/>
          </a:xfrm>
          <a:prstGeom prst="rect">
            <a:avLst/>
          </a:prstGeom>
          <a:noFill/>
        </p:spPr>
        <p:txBody>
          <a:bodyPr wrap="square" rtlCol="0">
            <a:spAutoFit/>
          </a:bodyPr>
          <a:lstStyle/>
          <a:p>
            <a:r>
              <a:rPr lang="en-US" b="1">
                <a:latin typeface="Arial Rounded MT Bold" panose="020F0704030504030204" pitchFamily="34" charset="0"/>
              </a:rPr>
              <a:t>1.</a:t>
            </a:r>
            <a:r>
              <a:rPr lang="en-US">
                <a:latin typeface="Arial Rounded MT Bold" panose="020F0704030504030204" pitchFamily="34" charset="0"/>
              </a:rPr>
              <a:t> Checking for duplicates of entire row</a:t>
            </a:r>
          </a:p>
        </p:txBody>
      </p:sp>
      <p:pic>
        <p:nvPicPr>
          <p:cNvPr id="6" name="Picture 5"/>
          <p:cNvPicPr>
            <a:picLocks noChangeAspect="1"/>
          </p:cNvPicPr>
          <p:nvPr/>
        </p:nvPicPr>
        <p:blipFill rotWithShape="1">
          <a:blip r:embed="rId2"/>
          <a:srcRect r="5120"/>
          <a:stretch/>
        </p:blipFill>
        <p:spPr>
          <a:xfrm>
            <a:off x="500291" y="1561624"/>
            <a:ext cx="11025505" cy="1181100"/>
          </a:xfrm>
          <a:prstGeom prst="rect">
            <a:avLst/>
          </a:prstGeom>
          <a:ln>
            <a:solidFill>
              <a:schemeClr val="tx1"/>
            </a:solidFill>
          </a:ln>
        </p:spPr>
      </p:pic>
      <p:sp>
        <p:nvSpPr>
          <p:cNvPr id="11" name="TextBox 10"/>
          <p:cNvSpPr txBox="1"/>
          <p:nvPr/>
        </p:nvSpPr>
        <p:spPr>
          <a:xfrm>
            <a:off x="415111" y="2977855"/>
            <a:ext cx="5818516" cy="369332"/>
          </a:xfrm>
          <a:prstGeom prst="rect">
            <a:avLst/>
          </a:prstGeom>
          <a:noFill/>
        </p:spPr>
        <p:txBody>
          <a:bodyPr wrap="square" rtlCol="0">
            <a:spAutoFit/>
          </a:bodyPr>
          <a:lstStyle/>
          <a:p>
            <a:r>
              <a:rPr lang="en-US" b="1">
                <a:latin typeface="Arial Rounded MT Bold" panose="020F0704030504030204" pitchFamily="34" charset="0"/>
              </a:rPr>
              <a:t>2.</a:t>
            </a:r>
            <a:r>
              <a:rPr lang="en-US">
                <a:latin typeface="Arial Rounded MT Bold" panose="020F0704030504030204" pitchFamily="34" charset="0"/>
              </a:rPr>
              <a:t> Checking for duplicates of </a:t>
            </a:r>
            <a:r>
              <a:rPr lang="en-US" b="1">
                <a:latin typeface="Arial Rounded MT Bold" panose="020F0704030504030204" pitchFamily="34" charset="0"/>
              </a:rPr>
              <a:t>SK_ID_CURR</a:t>
            </a:r>
            <a:r>
              <a:rPr lang="en-US">
                <a:latin typeface="Arial Rounded MT Bold" panose="020F0704030504030204" pitchFamily="34" charset="0"/>
              </a:rPr>
              <a:t> column</a:t>
            </a:r>
          </a:p>
        </p:txBody>
      </p:sp>
      <p:pic>
        <p:nvPicPr>
          <p:cNvPr id="9" name="Picture 8"/>
          <p:cNvPicPr>
            <a:picLocks noChangeAspect="1"/>
          </p:cNvPicPr>
          <p:nvPr/>
        </p:nvPicPr>
        <p:blipFill rotWithShape="1">
          <a:blip r:embed="rId3"/>
          <a:srcRect r="5442"/>
          <a:stretch/>
        </p:blipFill>
        <p:spPr>
          <a:xfrm>
            <a:off x="503466" y="3347187"/>
            <a:ext cx="10970079" cy="1143000"/>
          </a:xfrm>
          <a:prstGeom prst="rect">
            <a:avLst/>
          </a:prstGeom>
          <a:ln>
            <a:solidFill>
              <a:schemeClr val="tx1"/>
            </a:solidFill>
          </a:ln>
        </p:spPr>
      </p:pic>
      <p:sp>
        <p:nvSpPr>
          <p:cNvPr id="14" name="TextBox 13"/>
          <p:cNvSpPr txBox="1"/>
          <p:nvPr/>
        </p:nvSpPr>
        <p:spPr>
          <a:xfrm>
            <a:off x="402048" y="4719271"/>
            <a:ext cx="964367" cy="369332"/>
          </a:xfrm>
          <a:prstGeom prst="rect">
            <a:avLst/>
          </a:prstGeom>
          <a:noFill/>
        </p:spPr>
        <p:txBody>
          <a:bodyPr wrap="square" rtlCol="0">
            <a:spAutoFit/>
          </a:bodyPr>
          <a:lstStyle/>
          <a:p>
            <a:r>
              <a:rPr lang="en-US" b="1">
                <a:latin typeface="Arial Rounded MT Bold" panose="020F0704030504030204" pitchFamily="34" charset="0"/>
              </a:rPr>
              <a:t>Result:</a:t>
            </a:r>
          </a:p>
        </p:txBody>
      </p:sp>
      <p:sp>
        <p:nvSpPr>
          <p:cNvPr id="17" name="Rectangle 16"/>
          <p:cNvSpPr/>
          <p:nvPr/>
        </p:nvSpPr>
        <p:spPr>
          <a:xfrm>
            <a:off x="402047" y="5088603"/>
            <a:ext cx="11429999" cy="646331"/>
          </a:xfrm>
          <a:prstGeom prst="rect">
            <a:avLst/>
          </a:prstGeom>
        </p:spPr>
        <p:txBody>
          <a:bodyPr wrap="square">
            <a:spAutoFit/>
          </a:bodyPr>
          <a:lstStyle/>
          <a:p>
            <a:r>
              <a:rPr lang="en-US">
                <a:latin typeface="Arial Rounded MT Bold" panose="020F0704030504030204" pitchFamily="34" charset="0"/>
              </a:rPr>
              <a:t>From the above analysis, we observed that there was no duplicate row as well as duplicate </a:t>
            </a:r>
            <a:r>
              <a:rPr lang="en-US" b="1">
                <a:latin typeface="Arial Rounded MT Bold" panose="020F0704030504030204" pitchFamily="34" charset="0"/>
              </a:rPr>
              <a:t>SK_ID_CURR </a:t>
            </a:r>
            <a:r>
              <a:rPr lang="en-US">
                <a:latin typeface="Arial Rounded MT Bold" panose="020F0704030504030204" pitchFamily="34" charset="0"/>
              </a:rPr>
              <a:t>value. </a:t>
            </a:r>
          </a:p>
        </p:txBody>
      </p:sp>
      <p:cxnSp>
        <p:nvCxnSpPr>
          <p:cNvPr id="12" name="Straight Connector 11"/>
          <p:cNvCxnSpPr>
            <a:cxnSpLocks/>
          </p:cNvCxnSpPr>
          <p:nvPr/>
        </p:nvCxnSpPr>
        <p:spPr>
          <a:xfrm>
            <a:off x="234633" y="713415"/>
            <a:ext cx="11744007" cy="504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979" y="696566"/>
            <a:ext cx="11247120" cy="338554"/>
          </a:xfrm>
          <a:prstGeom prst="rect">
            <a:avLst/>
          </a:prstGeom>
          <a:noFill/>
        </p:spPr>
        <p:txBody>
          <a:bodyPr wrap="square" rtlCol="0">
            <a:spAutoFit/>
          </a:bodyPr>
          <a:lstStyle/>
          <a:p>
            <a:r>
              <a:rPr lang="en-US" sz="1600" b="1">
                <a:latin typeface="Arial Rounded MT Bold" panose="020F0704030504030204" pitchFamily="34" charset="0"/>
              </a:rPr>
              <a:t>●</a:t>
            </a:r>
            <a:r>
              <a:rPr lang="en-US" sz="1600">
                <a:latin typeface="Arial Rounded MT Bold" panose="020F0704030504030204" pitchFamily="34" charset="0"/>
              </a:rPr>
              <a:t> Checking for </a:t>
            </a:r>
            <a:r>
              <a:rPr lang="en-US" sz="1600" b="1">
                <a:latin typeface="Arial Rounded MT Bold" panose="020F0704030504030204" pitchFamily="34" charset="0"/>
              </a:rPr>
              <a:t>Duplicate Data</a:t>
            </a:r>
          </a:p>
        </p:txBody>
      </p:sp>
    </p:spTree>
    <p:extLst>
      <p:ext uri="{BB962C8B-B14F-4D97-AF65-F5344CB8AC3E}">
        <p14:creationId xmlns:p14="http://schemas.microsoft.com/office/powerpoint/2010/main" val="281848710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4" name="TextBox 3"/>
          <p:cNvSpPr txBox="1"/>
          <p:nvPr/>
        </p:nvSpPr>
        <p:spPr>
          <a:xfrm>
            <a:off x="399143" y="1192292"/>
            <a:ext cx="4071756" cy="338554"/>
          </a:xfrm>
          <a:prstGeom prst="rect">
            <a:avLst/>
          </a:prstGeom>
          <a:noFill/>
        </p:spPr>
        <p:txBody>
          <a:bodyPr wrap="none" rtlCol="0">
            <a:spAutoFit/>
          </a:bodyPr>
          <a:lstStyle/>
          <a:p>
            <a:r>
              <a:rPr lang="en-US" sz="1600" b="1">
                <a:latin typeface="Arial Rounded MT Bold" panose="020F0704030504030204" pitchFamily="34" charset="0"/>
              </a:rPr>
              <a:t>3.</a:t>
            </a:r>
            <a:r>
              <a:rPr lang="en-US" sz="1600">
                <a:latin typeface="Arial Rounded MT Bold" panose="020F0704030504030204" pitchFamily="34" charset="0"/>
              </a:rPr>
              <a:t> Checking for null values column wise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40" y="1561624"/>
            <a:ext cx="7813675" cy="4990476"/>
          </a:xfrm>
          <a:prstGeom prst="rect">
            <a:avLst/>
          </a:prstGeom>
          <a:ln>
            <a:solidFill>
              <a:schemeClr val="tx1"/>
            </a:solidFill>
          </a:ln>
        </p:spPr>
      </p:pic>
      <p:sp>
        <p:nvSpPr>
          <p:cNvPr id="7" name="TextBox 6"/>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18467" y="-1990"/>
            <a:ext cx="11262632" cy="523220"/>
          </a:xfrm>
          <a:prstGeom prst="rect">
            <a:avLst/>
          </a:prstGeom>
        </p:spPr>
        <p:txBody>
          <a:bodyPr wrap="square">
            <a:spAutoFit/>
          </a:bodyPr>
          <a:lstStyle/>
          <a:p>
            <a:r>
              <a:rPr lang="en-US" sz="1400" b="1" dirty="0">
                <a:latin typeface="Arial Rounded MT Bold" panose="020F0704030504030204" pitchFamily="34" charset="0"/>
              </a:rPr>
              <a:t>A</a:t>
            </a:r>
            <a:r>
              <a:rPr lang="en-US" sz="1400" dirty="0">
                <a:latin typeface="Arial Rounded MT Bold" panose="020F0704030504030204" pitchFamily="34" charset="0"/>
              </a:rPr>
              <a:t>. </a:t>
            </a:r>
            <a:r>
              <a:rPr lang="en-US" sz="1400" b="1" dirty="0">
                <a:latin typeface="Arial Rounded MT Bold" panose="020F0704030504030204" pitchFamily="34" charset="0"/>
              </a:rPr>
              <a:t>Identify Missing Data and Deal with it Appropriately:</a:t>
            </a:r>
            <a:r>
              <a:rPr lang="en-US" sz="1400" dirty="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dirty="0">
              <a:latin typeface="Arial Rounded MT Bold" panose="020F0704030504030204" pitchFamily="34" charset="0"/>
            </a:endParaRPr>
          </a:p>
        </p:txBody>
      </p:sp>
    </p:spTree>
    <p:extLst>
      <p:ext uri="{BB962C8B-B14F-4D97-AF65-F5344CB8AC3E}">
        <p14:creationId xmlns:p14="http://schemas.microsoft.com/office/powerpoint/2010/main" val="316067502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Rounded MT Bold" panose="020F0704030504030204" pitchFamily="34" charset="0"/>
            </a:endParaRPr>
          </a:p>
        </p:txBody>
      </p:sp>
      <p:sp>
        <p:nvSpPr>
          <p:cNvPr id="6" name="TextBox 5"/>
          <p:cNvSpPr txBox="1"/>
          <p:nvPr/>
        </p:nvSpPr>
        <p:spPr>
          <a:xfrm>
            <a:off x="384630" y="1192292"/>
            <a:ext cx="4071756" cy="338554"/>
          </a:xfrm>
          <a:prstGeom prst="rect">
            <a:avLst/>
          </a:prstGeom>
          <a:noFill/>
        </p:spPr>
        <p:txBody>
          <a:bodyPr wrap="none" rtlCol="0">
            <a:spAutoFit/>
          </a:bodyPr>
          <a:lstStyle/>
          <a:p>
            <a:r>
              <a:rPr lang="en-US" sz="1600" b="1">
                <a:latin typeface="Arial Rounded MT Bold" panose="020F0704030504030204" pitchFamily="34" charset="0"/>
              </a:rPr>
              <a:t>3.</a:t>
            </a:r>
            <a:r>
              <a:rPr lang="en-US" sz="1600">
                <a:latin typeface="Arial Rounded MT Bold" panose="020F0704030504030204" pitchFamily="34" charset="0"/>
              </a:rPr>
              <a:t> Checking for null values column wise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491" y="1561624"/>
            <a:ext cx="7815600" cy="4930616"/>
          </a:xfrm>
          <a:prstGeom prst="rect">
            <a:avLst/>
          </a:prstGeom>
          <a:ln>
            <a:solidFill>
              <a:schemeClr val="tx1"/>
            </a:solidFill>
          </a:ln>
        </p:spPr>
      </p:pic>
      <p:sp>
        <p:nvSpPr>
          <p:cNvPr id="7" name="TextBox 6"/>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187702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Arial Rounded MT Bold" panose="020F0704030504030204" pitchFamily="34" charset="0"/>
            </a:endParaRPr>
          </a:p>
        </p:txBody>
      </p:sp>
      <p:sp>
        <p:nvSpPr>
          <p:cNvPr id="6" name="TextBox 5"/>
          <p:cNvSpPr txBox="1"/>
          <p:nvPr/>
        </p:nvSpPr>
        <p:spPr>
          <a:xfrm>
            <a:off x="399143" y="1192292"/>
            <a:ext cx="4071756" cy="338554"/>
          </a:xfrm>
          <a:prstGeom prst="rect">
            <a:avLst/>
          </a:prstGeom>
          <a:noFill/>
        </p:spPr>
        <p:txBody>
          <a:bodyPr wrap="none" rtlCol="0">
            <a:spAutoFit/>
          </a:bodyPr>
          <a:lstStyle/>
          <a:p>
            <a:r>
              <a:rPr lang="en-US" sz="1600" b="1">
                <a:latin typeface="Arial Rounded MT Bold" panose="020F0704030504030204" pitchFamily="34" charset="0"/>
              </a:rPr>
              <a:t>3.</a:t>
            </a:r>
            <a:r>
              <a:rPr lang="en-US" sz="1600">
                <a:latin typeface="Arial Rounded MT Bold" panose="020F0704030504030204" pitchFamily="34" charset="0"/>
              </a:rPr>
              <a:t> Checking for null values column wise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39" y="1561623"/>
            <a:ext cx="7815600" cy="4984320"/>
          </a:xfrm>
          <a:prstGeom prst="rect">
            <a:avLst/>
          </a:prstGeom>
          <a:ln>
            <a:solidFill>
              <a:schemeClr val="tx1"/>
            </a:solidFill>
          </a:ln>
        </p:spPr>
      </p:pic>
      <p:sp>
        <p:nvSpPr>
          <p:cNvPr id="7" name="TextBox 6"/>
          <p:cNvSpPr txBox="1"/>
          <p:nvPr/>
        </p:nvSpPr>
        <p:spPr>
          <a:xfrm>
            <a:off x="433979" y="569927"/>
            <a:ext cx="11247120" cy="523220"/>
          </a:xfrm>
          <a:prstGeom prst="rect">
            <a:avLst/>
          </a:prstGeom>
          <a:noFill/>
        </p:spPr>
        <p:txBody>
          <a:bodyPr wrap="square" rtlCol="0">
            <a:spAutoFit/>
          </a:bodyPr>
          <a:lstStyle/>
          <a:p>
            <a:r>
              <a:rPr lang="en-US" sz="1400" b="1">
                <a:latin typeface="Arial Rounded MT Bold" panose="020F0704030504030204" pitchFamily="34" charset="0"/>
              </a:rPr>
              <a:t>Task:</a:t>
            </a:r>
            <a:r>
              <a:rPr lang="en-US" sz="1400">
                <a:latin typeface="Arial Rounded MT Bold" panose="020F0704030504030204" pitchFamily="34" charset="0"/>
              </a:rPr>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23220"/>
          </a:xfrm>
          <a:prstGeom prst="rect">
            <a:avLst/>
          </a:prstGeom>
        </p:spPr>
        <p:txBody>
          <a:bodyPr wrap="square">
            <a:spAutoFit/>
          </a:bodyPr>
          <a:lstStyle/>
          <a:p>
            <a:r>
              <a:rPr lang="en-US" sz="1400" b="1">
                <a:latin typeface="Arial Rounded MT Bold" panose="020F0704030504030204" pitchFamily="34" charset="0"/>
              </a:rPr>
              <a:t>A</a:t>
            </a:r>
            <a:r>
              <a:rPr lang="en-US" sz="1400">
                <a:latin typeface="Arial Rounded MT Bold" panose="020F0704030504030204" pitchFamily="34" charset="0"/>
              </a:rPr>
              <a:t>. </a:t>
            </a:r>
            <a:r>
              <a:rPr lang="en-US" sz="1400" b="1">
                <a:latin typeface="Arial Rounded MT Bold" panose="020F0704030504030204" pitchFamily="34" charset="0"/>
              </a:rPr>
              <a:t>Identify Missing Data and Deal with it Appropriately:</a:t>
            </a:r>
            <a:r>
              <a:rPr lang="en-US" sz="1400">
                <a:latin typeface="Arial Rounded MT Bold" panose="020F0704030504030204" pitchFamily="34" charset="0"/>
              </a:rPr>
              <a:t> As a data analyst, you come across missing data in the loan application dataset. It is essential to handle missing data effectively to ensure the accuracy of the analysis.</a:t>
            </a:r>
            <a:endParaRPr lang="en-US" sz="1200">
              <a:latin typeface="Arial Rounded MT Bold" panose="020F0704030504030204" pitchFamily="34" charset="0"/>
            </a:endParaRPr>
          </a:p>
        </p:txBody>
      </p:sp>
    </p:spTree>
    <p:extLst>
      <p:ext uri="{BB962C8B-B14F-4D97-AF65-F5344CB8AC3E}">
        <p14:creationId xmlns:p14="http://schemas.microsoft.com/office/powerpoint/2010/main" val="2882733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10119</TotalTime>
  <Words>6306</Words>
  <Application>Microsoft Office PowerPoint</Application>
  <PresentationFormat>Widescreen</PresentationFormat>
  <Paragraphs>303</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Rounded MT Bold</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Sir Dracula</cp:lastModifiedBy>
  <cp:revision>237</cp:revision>
  <dcterms:created xsi:type="dcterms:W3CDTF">2023-07-23T07:15:00Z</dcterms:created>
  <dcterms:modified xsi:type="dcterms:W3CDTF">2024-08-26T22:19:09Z</dcterms:modified>
</cp:coreProperties>
</file>